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234315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" name="Text 1"/>
          <p:cNvSpPr/>
          <p:nvPr/>
        </p:nvSpPr>
        <p:spPr>
          <a:xfrm>
            <a:off x="1474850" y="714375"/>
            <a:ext cx="6194273" cy="1414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5600"/>
              </a:lnSpc>
              <a:buNone/>
            </a:pPr>
            <a:r>
              <a:rPr lang="en-US" sz="5700" b="1" spc="-2" kern="0" dirty="0">
                <a:solidFill>
                  <a:srgbClr val="FFD700"/>
                </a:solidFill>
              </a:rPr>
              <a:t>THERMIQUE DES</a:t>
            </a:r>
            <a:pPr algn="ctr" indent="0" marL="0">
              <a:lnSpc>
                <a:spcPts val="5600"/>
              </a:lnSpc>
              <a:buNone/>
            </a:pPr>
            <a:r>
              <a:rPr lang="en-US" sz="5700" b="1" spc="-2" kern="0" dirty="0">
                <a:solidFill>
                  <a:srgbClr val="FFD700"/>
                </a:solidFill>
              </a:rPr>
              <a:t>
</a:t>
            </a:r>
            <a:pPr algn="ctr" indent="0" marL="0">
              <a:lnSpc>
                <a:spcPts val="5600"/>
              </a:lnSpc>
              <a:buNone/>
            </a:pPr>
            <a:r>
              <a:rPr lang="en-US" sz="5700" b="1" spc="-2" kern="0" dirty="0">
                <a:solidFill>
                  <a:srgbClr val="FFD700"/>
                </a:solidFill>
              </a:rPr>
              <a:t>BÂTIMENTS</a:t>
            </a:r>
            <a:endParaRPr lang="en-US" sz="5700" dirty="0"/>
          </a:p>
        </p:txBody>
      </p:sp>
      <p:sp>
        <p:nvSpPr>
          <p:cNvPr id="5" name="Shape 2"/>
          <p:cNvSpPr/>
          <p:nvPr/>
        </p:nvSpPr>
        <p:spPr>
          <a:xfrm>
            <a:off x="914400" y="2200275"/>
            <a:ext cx="7315200" cy="521494"/>
          </a:xfrm>
          <a:prstGeom prst="rect">
            <a:avLst/>
          </a:prstGeom>
          <a:solidFill>
            <a:srgbClr val="FFD700"/>
          </a:solidFill>
          <a:ln/>
        </p:spPr>
      </p:sp>
      <p:sp>
        <p:nvSpPr>
          <p:cNvPr id="6" name="Text 3"/>
          <p:cNvSpPr/>
          <p:nvPr/>
        </p:nvSpPr>
        <p:spPr>
          <a:xfrm>
            <a:off x="2790778" y="2286000"/>
            <a:ext cx="3562415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1A1A1A"/>
                </a:solidFill>
              </a:rPr>
              <a:t>Enjeux et Fondamentaux</a:t>
            </a:r>
            <a:endParaRPr lang="en-US" sz="1808" dirty="0"/>
          </a:p>
        </p:txBody>
      </p:sp>
      <p:sp>
        <p:nvSpPr>
          <p:cNvPr id="7" name="Text 4"/>
          <p:cNvSpPr/>
          <p:nvPr/>
        </p:nvSpPr>
        <p:spPr>
          <a:xfrm>
            <a:off x="428625" y="4177308"/>
            <a:ext cx="8715375" cy="233958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4A4A4A"/>
                </a:solidFill>
              </a:rPr>
              <a:t>Architecture Durable &amp; Performance Énergétique</a:t>
            </a:r>
            <a:endParaRPr lang="en-US" sz="1193" dirty="0"/>
          </a:p>
        </p:txBody>
      </p:sp>
      <p:sp>
        <p:nvSpPr>
          <p:cNvPr id="8" name="Text 5"/>
          <p:cNvSpPr/>
          <p:nvPr/>
        </p:nvSpPr>
        <p:spPr>
          <a:xfrm>
            <a:off x="428625" y="4582716"/>
            <a:ext cx="8715375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942" dirty="0">
                <a:solidFill>
                  <a:srgbClr val="4A4A4A"/>
                </a:solidFill>
              </a:rPr>
              <a:t>Présentation Technique - 2026</a:t>
            </a:r>
            <a:endParaRPr lang="en-US" sz="942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857250" cy="514350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" name="Text 1"/>
          <p:cNvSpPr/>
          <p:nvPr/>
        </p:nvSpPr>
        <p:spPr>
          <a:xfrm>
            <a:off x="167097" y="285750"/>
            <a:ext cx="523056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600"/>
              </a:lnSpc>
              <a:buNone/>
            </a:pPr>
            <a:r>
              <a:rPr lang="en-US" sz="3504" dirty="0">
                <a:solidFill>
                  <a:srgbClr val="FFD700"/>
                </a:solidFill>
              </a:rPr>
              <a:t>09</a:t>
            </a:r>
            <a:endParaRPr lang="en-US" sz="3504" dirty="0"/>
          </a:p>
        </p:txBody>
      </p:sp>
      <p:sp>
        <p:nvSpPr>
          <p:cNvPr id="5" name="Shape 2"/>
          <p:cNvSpPr/>
          <p:nvPr/>
        </p:nvSpPr>
        <p:spPr>
          <a:xfrm>
            <a:off x="857250" y="0"/>
            <a:ext cx="8286750" cy="1675209"/>
          </a:xfrm>
          <a:prstGeom prst="rect">
            <a:avLst/>
          </a:prstGeom>
          <a:solidFill>
            <a:srgbClr val="FFD700"/>
          </a:solidFill>
          <a:ln/>
        </p:spPr>
      </p:sp>
      <p:sp>
        <p:nvSpPr>
          <p:cNvPr id="6" name="Text 3"/>
          <p:cNvSpPr/>
          <p:nvPr/>
        </p:nvSpPr>
        <p:spPr>
          <a:xfrm>
            <a:off x="1285875" y="285750"/>
            <a:ext cx="7429500" cy="1246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1A1A1A"/>
                </a:solidFill>
              </a:rPr>
              <a:t>Cadre Réglementaire : La RE2020</a:t>
            </a:r>
            <a:endParaRPr lang="en-US" sz="3294" dirty="0"/>
          </a:p>
        </p:txBody>
      </p:sp>
      <p:sp>
        <p:nvSpPr>
          <p:cNvPr id="7" name="Shape 4"/>
          <p:cNvSpPr/>
          <p:nvPr/>
        </p:nvSpPr>
        <p:spPr>
          <a:xfrm>
            <a:off x="1500188" y="1818084"/>
            <a:ext cx="857250" cy="34825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8" name="Text 5"/>
          <p:cNvSpPr/>
          <p:nvPr/>
        </p:nvSpPr>
        <p:spPr>
          <a:xfrm>
            <a:off x="1500188" y="1818084"/>
            <a:ext cx="857250" cy="348258"/>
          </a:xfrm>
          <a:prstGeom prst="rect">
            <a:avLst/>
          </a:prstGeom>
          <a:noFill/>
          <a:ln/>
        </p:spPr>
        <p:txBody>
          <a:bodyPr wrap="square" lIns="0" tIns="68072" rIns="0" bIns="68072" rtlCol="0" anchor="t">
            <a:spAutoFit/>
          </a:bodyPr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FFD700"/>
                </a:solidFill>
              </a:rPr>
              <a:t>Bbio</a:t>
            </a:r>
            <a:endParaRPr lang="en-US" sz="1269" dirty="0"/>
          </a:p>
        </p:txBody>
      </p:sp>
      <p:sp>
        <p:nvSpPr>
          <p:cNvPr id="9" name="Text 6"/>
          <p:cNvSpPr/>
          <p:nvPr/>
        </p:nvSpPr>
        <p:spPr>
          <a:xfrm>
            <a:off x="2571750" y="1818084"/>
            <a:ext cx="228600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1A1A1A"/>
                </a:solidFill>
              </a:rPr>
              <a:t>Besoin Bioclimatique</a:t>
            </a:r>
            <a:endParaRPr lang="en-US" sz="1193" dirty="0"/>
          </a:p>
        </p:txBody>
      </p:sp>
      <p:sp>
        <p:nvSpPr>
          <p:cNvPr id="10" name="Text 7"/>
          <p:cNvSpPr/>
          <p:nvPr/>
        </p:nvSpPr>
        <p:spPr>
          <a:xfrm>
            <a:off x="2571750" y="2094905"/>
            <a:ext cx="2286000" cy="9000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4A4A4A"/>
                </a:solidFill>
              </a:rPr>
              <a:t>Mesure l'efficacité énergétique intrinsèque du bâti (isolation, éclairage naturel). La RE2020 impose une baisse de 30% du Bbio par rapport à la RT2012.</a:t>
            </a:r>
            <a:endParaRPr lang="en-US" sz="942" dirty="0"/>
          </a:p>
        </p:txBody>
      </p:sp>
      <p:sp>
        <p:nvSpPr>
          <p:cNvPr id="11" name="Shape 8"/>
          <p:cNvSpPr/>
          <p:nvPr/>
        </p:nvSpPr>
        <p:spPr>
          <a:xfrm>
            <a:off x="5357813" y="1818084"/>
            <a:ext cx="857250" cy="34825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2" name="Text 9"/>
          <p:cNvSpPr/>
          <p:nvPr/>
        </p:nvSpPr>
        <p:spPr>
          <a:xfrm>
            <a:off x="5357813" y="1818084"/>
            <a:ext cx="857250" cy="348258"/>
          </a:xfrm>
          <a:prstGeom prst="rect">
            <a:avLst/>
          </a:prstGeom>
          <a:noFill/>
          <a:ln/>
        </p:spPr>
        <p:txBody>
          <a:bodyPr wrap="square" lIns="0" tIns="68072" rIns="0" bIns="68072" rtlCol="0" anchor="t">
            <a:spAutoFit/>
          </a:bodyPr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FFD700"/>
                </a:solidFill>
              </a:rPr>
              <a:t>DH</a:t>
            </a:r>
            <a:endParaRPr lang="en-US" sz="1269" dirty="0"/>
          </a:p>
        </p:txBody>
      </p:sp>
      <p:sp>
        <p:nvSpPr>
          <p:cNvPr id="13" name="Text 10"/>
          <p:cNvSpPr/>
          <p:nvPr/>
        </p:nvSpPr>
        <p:spPr>
          <a:xfrm>
            <a:off x="6429375" y="1818084"/>
            <a:ext cx="228600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1A1A1A"/>
                </a:solidFill>
              </a:rPr>
              <a:t>Degrés-Heures</a:t>
            </a:r>
            <a:endParaRPr lang="en-US" sz="1193" dirty="0"/>
          </a:p>
        </p:txBody>
      </p:sp>
      <p:sp>
        <p:nvSpPr>
          <p:cNvPr id="14" name="Text 11"/>
          <p:cNvSpPr/>
          <p:nvPr/>
        </p:nvSpPr>
        <p:spPr>
          <a:xfrm>
            <a:off x="6429375" y="2094905"/>
            <a:ext cx="2286000" cy="9000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4A4A4A"/>
                </a:solidFill>
              </a:rPr>
              <a:t>Nouvel indicateur évaluant l'inconfort d'été. Il comptabilise la durée et l'intensité des périodes de surchauffe pour garantir un bâtiment vivable sans clim.</a:t>
            </a:r>
            <a:endParaRPr lang="en-US" sz="942" dirty="0"/>
          </a:p>
        </p:txBody>
      </p:sp>
      <p:sp>
        <p:nvSpPr>
          <p:cNvPr id="15" name="Shape 12"/>
          <p:cNvSpPr/>
          <p:nvPr/>
        </p:nvSpPr>
        <p:spPr>
          <a:xfrm>
            <a:off x="1500188" y="3137864"/>
            <a:ext cx="857250" cy="34825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6" name="Text 13"/>
          <p:cNvSpPr/>
          <p:nvPr/>
        </p:nvSpPr>
        <p:spPr>
          <a:xfrm>
            <a:off x="1500188" y="3137864"/>
            <a:ext cx="857250" cy="348258"/>
          </a:xfrm>
          <a:prstGeom prst="rect">
            <a:avLst/>
          </a:prstGeom>
          <a:noFill/>
          <a:ln/>
        </p:spPr>
        <p:txBody>
          <a:bodyPr wrap="square" lIns="0" tIns="68072" rIns="0" bIns="68072" rtlCol="0" anchor="t">
            <a:spAutoFit/>
          </a:bodyPr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FFD700"/>
                </a:solidFill>
              </a:rPr>
              <a:t>ACV</a:t>
            </a:r>
            <a:endParaRPr lang="en-US" sz="1269" dirty="0"/>
          </a:p>
        </p:txBody>
      </p:sp>
      <p:sp>
        <p:nvSpPr>
          <p:cNvPr id="17" name="Text 14"/>
          <p:cNvSpPr/>
          <p:nvPr/>
        </p:nvSpPr>
        <p:spPr>
          <a:xfrm>
            <a:off x="2571750" y="3137864"/>
            <a:ext cx="614362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1A1A1A"/>
                </a:solidFill>
              </a:rPr>
              <a:t>Analyse de Cycle de Vie</a:t>
            </a:r>
            <a:endParaRPr lang="en-US" sz="1193" dirty="0"/>
          </a:p>
        </p:txBody>
      </p:sp>
      <p:sp>
        <p:nvSpPr>
          <p:cNvPr id="18" name="Text 15"/>
          <p:cNvSpPr/>
          <p:nvPr/>
        </p:nvSpPr>
        <p:spPr>
          <a:xfrm>
            <a:off x="2571750" y="3414685"/>
            <a:ext cx="6143625" cy="3600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4A4A4A"/>
                </a:solidFill>
              </a:rPr>
              <a:t>Prise en compte de l'impact carbone total du bâtiment, de l'extraction des matériaux à leur fin de vie. Favorise les matériaux biosourcés et bas carbone.</a:t>
            </a:r>
            <a:endParaRPr lang="en-US" sz="942" dirty="0"/>
          </a:p>
        </p:txBody>
      </p:sp>
      <p:sp>
        <p:nvSpPr>
          <p:cNvPr id="19" name="Shape 16"/>
          <p:cNvSpPr/>
          <p:nvPr/>
        </p:nvSpPr>
        <p:spPr>
          <a:xfrm>
            <a:off x="857250" y="4504134"/>
            <a:ext cx="8286750" cy="639366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20" name="Text 17"/>
          <p:cNvSpPr/>
          <p:nvPr/>
        </p:nvSpPr>
        <p:spPr>
          <a:xfrm>
            <a:off x="1143000" y="4589859"/>
            <a:ext cx="3284758" cy="4679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EAEAEA"/>
                </a:solidFill>
              </a:rPr>
              <a:t>RT 2012 : Réglementation Thermique</a:t>
            </a:r>
            <a:endParaRPr lang="en-US" sz="1269" dirty="0"/>
          </a:p>
        </p:txBody>
      </p:sp>
      <p:pic>
        <p:nvPicPr>
          <p:cNvPr id="2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483" y="4709517"/>
            <a:ext cx="228600" cy="22860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4827808" y="4589859"/>
            <a:ext cx="4030442" cy="4679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FFD700"/>
                </a:solidFill>
              </a:rPr>
              <a:t>RE 2020 : Réglementation Environnementale</a:t>
            </a:r>
            <a:endParaRPr lang="en-US" sz="1269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857250" cy="514350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" name="Text 1"/>
          <p:cNvSpPr/>
          <p:nvPr/>
        </p:nvSpPr>
        <p:spPr>
          <a:xfrm>
            <a:off x="167097" y="285750"/>
            <a:ext cx="523056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600"/>
              </a:lnSpc>
              <a:buNone/>
            </a:pPr>
            <a:r>
              <a:rPr lang="en-US" sz="3504" dirty="0">
                <a:solidFill>
                  <a:srgbClr val="FFD700"/>
                </a:solidFill>
              </a:rPr>
              <a:t>10</a:t>
            </a:r>
            <a:endParaRPr lang="en-US" sz="3504" dirty="0"/>
          </a:p>
        </p:txBody>
      </p:sp>
      <p:sp>
        <p:nvSpPr>
          <p:cNvPr id="5" name="Shape 2"/>
          <p:cNvSpPr/>
          <p:nvPr/>
        </p:nvSpPr>
        <p:spPr>
          <a:xfrm>
            <a:off x="857250" y="0"/>
            <a:ext cx="8286750" cy="966192"/>
          </a:xfrm>
          <a:prstGeom prst="rect">
            <a:avLst/>
          </a:prstGeom>
          <a:solidFill>
            <a:srgbClr val="FFD700"/>
          </a:solidFill>
          <a:ln/>
        </p:spPr>
      </p:sp>
      <p:sp>
        <p:nvSpPr>
          <p:cNvPr id="6" name="Text 3"/>
          <p:cNvSpPr/>
          <p:nvPr/>
        </p:nvSpPr>
        <p:spPr>
          <a:xfrm>
            <a:off x="1285875" y="285750"/>
            <a:ext cx="7429500" cy="62329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1A1A1A"/>
                </a:solidFill>
              </a:rPr>
              <a:t>Conclusion et Perspectives</a:t>
            </a:r>
            <a:endParaRPr lang="en-US" sz="3294" dirty="0"/>
          </a:p>
        </p:txBody>
      </p:sp>
      <p:sp>
        <p:nvSpPr>
          <p:cNvPr id="7" name="Shape 4"/>
          <p:cNvSpPr/>
          <p:nvPr/>
        </p:nvSpPr>
        <p:spPr>
          <a:xfrm>
            <a:off x="1357313" y="1109067"/>
            <a:ext cx="571500" cy="571500"/>
          </a:xfrm>
          <a:prstGeom prst="rect">
            <a:avLst/>
          </a:prstGeom>
          <a:solidFill>
            <a:srgbClr val="1A1A1A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469" y="1251942"/>
            <a:ext cx="357188" cy="2857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071688" y="1309092"/>
            <a:ext cx="6786563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1A1A"/>
                </a:solidFill>
              </a:rPr>
              <a:t>Bâtiment à Énergie Positive (BEPOS)</a:t>
            </a:r>
            <a:endParaRPr lang="en-US" sz="1397" dirty="0"/>
          </a:p>
        </p:txBody>
      </p:sp>
      <p:sp>
        <p:nvSpPr>
          <p:cNvPr id="10" name="Text 6"/>
          <p:cNvSpPr/>
          <p:nvPr/>
        </p:nvSpPr>
        <p:spPr>
          <a:xfrm>
            <a:off x="2071688" y="1639491"/>
            <a:ext cx="6786563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4A4A4A"/>
                </a:solidFill>
              </a:rPr>
              <a:t>L'objectif ultime : concevoir des bâtiments qui produisent plus d'énergie qu'ils n'en consomment sur une année, grâce à une isolation extrême et une production locale (PV, éolien).</a:t>
            </a:r>
            <a:endParaRPr lang="en-US" sz="942" dirty="0"/>
          </a:p>
        </p:txBody>
      </p:sp>
      <p:sp>
        <p:nvSpPr>
          <p:cNvPr id="11" name="Shape 7"/>
          <p:cNvSpPr/>
          <p:nvPr/>
        </p:nvSpPr>
        <p:spPr>
          <a:xfrm>
            <a:off x="1357313" y="2096691"/>
            <a:ext cx="571500" cy="571500"/>
          </a:xfrm>
          <a:prstGeom prst="rect">
            <a:avLst/>
          </a:prstGeom>
          <a:solidFill>
            <a:srgbClr val="1A1A1A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047" y="2239566"/>
            <a:ext cx="250031" cy="28575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071688" y="2296716"/>
            <a:ext cx="6786563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1A1A"/>
                </a:solidFill>
              </a:rPr>
              <a:t>Matériaux Biosourcés</a:t>
            </a:r>
            <a:endParaRPr lang="en-US" sz="1397" dirty="0"/>
          </a:p>
        </p:txBody>
      </p:sp>
      <p:sp>
        <p:nvSpPr>
          <p:cNvPr id="14" name="Text 9"/>
          <p:cNvSpPr/>
          <p:nvPr/>
        </p:nvSpPr>
        <p:spPr>
          <a:xfrm>
            <a:off x="2071688" y="2627114"/>
            <a:ext cx="6786563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4A4A4A"/>
                </a:solidFill>
              </a:rPr>
              <a:t>L'utilisation massive du bois, de la paille, du chanvre et de la ouate de cellulose pour stocker le carbone et réduire l'énergie grise liée à la construction.</a:t>
            </a:r>
            <a:endParaRPr lang="en-US" sz="942" dirty="0"/>
          </a:p>
        </p:txBody>
      </p:sp>
      <p:sp>
        <p:nvSpPr>
          <p:cNvPr id="15" name="Shape 10"/>
          <p:cNvSpPr/>
          <p:nvPr/>
        </p:nvSpPr>
        <p:spPr>
          <a:xfrm>
            <a:off x="1357313" y="3084314"/>
            <a:ext cx="571500" cy="571500"/>
          </a:xfrm>
          <a:prstGeom prst="rect">
            <a:avLst/>
          </a:prstGeom>
          <a:solidFill>
            <a:srgbClr val="1A1A1A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0188" y="3227189"/>
            <a:ext cx="285750" cy="28575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2071688" y="3284339"/>
            <a:ext cx="6786563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1A1A"/>
                </a:solidFill>
              </a:rPr>
              <a:t>Le Défi de la Rénovation</a:t>
            </a:r>
            <a:endParaRPr lang="en-US" sz="1397" dirty="0"/>
          </a:p>
        </p:txBody>
      </p:sp>
      <p:sp>
        <p:nvSpPr>
          <p:cNvPr id="18" name="Text 12"/>
          <p:cNvSpPr/>
          <p:nvPr/>
        </p:nvSpPr>
        <p:spPr>
          <a:xfrm>
            <a:off x="2071688" y="3614738"/>
            <a:ext cx="6786563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4A4A4A"/>
                </a:solidFill>
              </a:rPr>
              <a:t>Le parc existant représente le plus gros gisement d'économies. La rénovation globale et performante est la clé pour atteindre la neutralité carbone en 2050.</a:t>
            </a:r>
            <a:endParaRPr lang="en-US" sz="942" dirty="0"/>
          </a:p>
        </p:txBody>
      </p:sp>
      <p:sp>
        <p:nvSpPr>
          <p:cNvPr id="19" name="Shape 13"/>
          <p:cNvSpPr/>
          <p:nvPr/>
        </p:nvSpPr>
        <p:spPr>
          <a:xfrm>
            <a:off x="857250" y="4545211"/>
            <a:ext cx="8286750" cy="598289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20" name="Text 14"/>
          <p:cNvSpPr/>
          <p:nvPr/>
        </p:nvSpPr>
        <p:spPr>
          <a:xfrm>
            <a:off x="857250" y="4545211"/>
            <a:ext cx="8286750" cy="598289"/>
          </a:xfrm>
          <a:prstGeom prst="rect">
            <a:avLst/>
          </a:prstGeom>
          <a:noFill/>
          <a:ln/>
        </p:spPr>
        <p:txBody>
          <a:bodyPr wrap="square" lIns="510286" tIns="170053" rIns="510286" bIns="170053" rtlCol="0" anchor="t">
            <a:spAutoFit/>
          </a:bodyPr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704" dirty="0">
                <a:solidFill>
                  <a:srgbClr val="FFD700"/>
                </a:solidFill>
              </a:rPr>
              <a:t>Vers un Habitat Durable et Décarboné</a:t>
            </a:r>
            <a:endParaRPr lang="en-US" sz="1704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" name="Text 1"/>
          <p:cNvSpPr/>
          <p:nvPr/>
        </p:nvSpPr>
        <p:spPr>
          <a:xfrm>
            <a:off x="285750" y="428625"/>
            <a:ext cx="28575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4410" dirty="0">
                <a:solidFill>
                  <a:srgbClr val="FFD700"/>
                </a:solidFill>
              </a:rPr>
              <a:t>01</a:t>
            </a:r>
            <a:endParaRPr lang="en-US" sz="4410" dirty="0"/>
          </a:p>
        </p:txBody>
      </p:sp>
      <p:sp>
        <p:nvSpPr>
          <p:cNvPr id="5" name="Text 2"/>
          <p:cNvSpPr/>
          <p:nvPr/>
        </p:nvSpPr>
        <p:spPr>
          <a:xfrm>
            <a:off x="285750" y="1143000"/>
            <a:ext cx="2857500" cy="12729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755" b="1" dirty="0">
                <a:solidFill>
                  <a:srgbClr val="EAEAEA"/>
                </a:solidFill>
              </a:rPr>
              <a:t>Introduction à la Thermique</a:t>
            </a:r>
            <a:endParaRPr lang="en-US" sz="2755" dirty="0"/>
          </a:p>
        </p:txBody>
      </p:sp>
      <p:sp>
        <p:nvSpPr>
          <p:cNvPr id="6" name="Text 3"/>
          <p:cNvSpPr/>
          <p:nvPr/>
        </p:nvSpPr>
        <p:spPr>
          <a:xfrm>
            <a:off x="285750" y="3286209"/>
            <a:ext cx="2857500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EAEAEA"/>
                </a:solidFill>
              </a:rPr>
              <a:t>Étude des échanges de chaleur entre le bâtiment et son environnement pour assurer performance et confort.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3857625" y="357188"/>
            <a:ext cx="4857750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04" dirty="0">
                <a:solidFill>
                  <a:srgbClr val="1A1A1A"/>
                </a:solidFill>
              </a:rPr>
              <a:t>Objectifs Clés</a:t>
            </a:r>
            <a:endParaRPr lang="en-US" sz="1704" dirty="0"/>
          </a:p>
        </p:txBody>
      </p:sp>
      <p:sp>
        <p:nvSpPr>
          <p:cNvPr id="8" name="Shape 5"/>
          <p:cNvSpPr/>
          <p:nvPr/>
        </p:nvSpPr>
        <p:spPr>
          <a:xfrm>
            <a:off x="3857625" y="841177"/>
            <a:ext cx="2386013" cy="2108299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9" name="Text 6"/>
          <p:cNvSpPr/>
          <p:nvPr/>
        </p:nvSpPr>
        <p:spPr>
          <a:xfrm>
            <a:off x="4029075" y="1184077"/>
            <a:ext cx="2043113" cy="5464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D700"/>
                </a:solidFill>
              </a:rPr>
              <a:t>Confort Thermique</a:t>
            </a:r>
            <a:endParaRPr lang="en-US" sz="1397" dirty="0"/>
          </a:p>
        </p:txBody>
      </p:sp>
      <p:sp>
        <p:nvSpPr>
          <p:cNvPr id="10" name="Text 7"/>
          <p:cNvSpPr/>
          <p:nvPr/>
        </p:nvSpPr>
        <p:spPr>
          <a:xfrm>
            <a:off x="4029075" y="1930598"/>
            <a:ext cx="2043113" cy="7200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Maintenir une température intérieure stable et agréable, indépendamment des variations climatiques extérieures.</a:t>
            </a:r>
            <a:endParaRPr lang="en-US" sz="942" dirty="0"/>
          </a:p>
        </p:txBody>
      </p:sp>
      <p:sp>
        <p:nvSpPr>
          <p:cNvPr id="11" name="Shape 8"/>
          <p:cNvSpPr/>
          <p:nvPr/>
        </p:nvSpPr>
        <p:spPr>
          <a:xfrm>
            <a:off x="6329363" y="841177"/>
            <a:ext cx="2386013" cy="2108299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2" name="Text 9"/>
          <p:cNvSpPr/>
          <p:nvPr/>
        </p:nvSpPr>
        <p:spPr>
          <a:xfrm>
            <a:off x="6500813" y="1184077"/>
            <a:ext cx="2043113" cy="5464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D700"/>
                </a:solidFill>
              </a:rPr>
              <a:t>Économies d'Énergie</a:t>
            </a:r>
            <a:endParaRPr lang="en-US" sz="1397" dirty="0"/>
          </a:p>
        </p:txBody>
      </p:sp>
      <p:sp>
        <p:nvSpPr>
          <p:cNvPr id="13" name="Text 10"/>
          <p:cNvSpPr/>
          <p:nvPr/>
        </p:nvSpPr>
        <p:spPr>
          <a:xfrm>
            <a:off x="6500813" y="1930598"/>
            <a:ext cx="2043113" cy="7200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Réduire drastiquement la consommation liée au chauffage et à la climatisation via une conception performante.</a:t>
            </a:r>
            <a:endParaRPr lang="en-US" sz="942" dirty="0"/>
          </a:p>
        </p:txBody>
      </p:sp>
      <p:sp>
        <p:nvSpPr>
          <p:cNvPr id="14" name="Shape 11"/>
          <p:cNvSpPr/>
          <p:nvPr/>
        </p:nvSpPr>
        <p:spPr>
          <a:xfrm>
            <a:off x="3857625" y="3035201"/>
            <a:ext cx="2386013" cy="2108299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5" name="Text 12"/>
          <p:cNvSpPr/>
          <p:nvPr/>
        </p:nvSpPr>
        <p:spPr>
          <a:xfrm>
            <a:off x="4029075" y="3378101"/>
            <a:ext cx="2043113" cy="5464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D700"/>
                </a:solidFill>
              </a:rPr>
              <a:t>Santé &amp; Durabilité</a:t>
            </a:r>
            <a:endParaRPr lang="en-US" sz="1397" dirty="0"/>
          </a:p>
        </p:txBody>
      </p:sp>
      <p:sp>
        <p:nvSpPr>
          <p:cNvPr id="16" name="Text 13"/>
          <p:cNvSpPr/>
          <p:nvPr/>
        </p:nvSpPr>
        <p:spPr>
          <a:xfrm>
            <a:off x="4029075" y="4124623"/>
            <a:ext cx="2043113" cy="7200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Prévenir les pathologies du bâtiment (condensation, moisissures) et assurer une qualité d'air optimale.</a:t>
            </a:r>
            <a:endParaRPr lang="en-US" sz="942" dirty="0"/>
          </a:p>
        </p:txBody>
      </p:sp>
      <p:sp>
        <p:nvSpPr>
          <p:cNvPr id="17" name="Shape 14"/>
          <p:cNvSpPr/>
          <p:nvPr/>
        </p:nvSpPr>
        <p:spPr>
          <a:xfrm>
            <a:off x="6329363" y="3035201"/>
            <a:ext cx="2386013" cy="2108299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8" name="Text 15"/>
          <p:cNvSpPr/>
          <p:nvPr/>
        </p:nvSpPr>
        <p:spPr>
          <a:xfrm>
            <a:off x="6500813" y="3378101"/>
            <a:ext cx="2043113" cy="5464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D700"/>
                </a:solidFill>
              </a:rPr>
              <a:t>Impact Environnemental</a:t>
            </a:r>
            <a:endParaRPr lang="en-US" sz="1397" dirty="0"/>
          </a:p>
        </p:txBody>
      </p:sp>
      <p:sp>
        <p:nvSpPr>
          <p:cNvPr id="19" name="Text 16"/>
          <p:cNvSpPr/>
          <p:nvPr/>
        </p:nvSpPr>
        <p:spPr>
          <a:xfrm>
            <a:off x="6500813" y="4124623"/>
            <a:ext cx="2043113" cy="7200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Limiter les émissions de gaz à effet de serre en diminuant l'empreinte carbone opérationnelle du bâtiment.</a:t>
            </a:r>
            <a:endParaRPr lang="en-US" sz="942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321091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" name="Text 1"/>
          <p:cNvSpPr/>
          <p:nvPr/>
        </p:nvSpPr>
        <p:spPr>
          <a:xfrm>
            <a:off x="428625" y="570356"/>
            <a:ext cx="392292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92" dirty="0">
                <a:solidFill>
                  <a:srgbClr val="FFD700"/>
                </a:solidFill>
              </a:rPr>
              <a:t>02</a:t>
            </a:r>
            <a:endParaRPr lang="en-US" sz="2592" dirty="0"/>
          </a:p>
        </p:txBody>
      </p:sp>
      <p:sp>
        <p:nvSpPr>
          <p:cNvPr id="5" name="Text 2"/>
          <p:cNvSpPr/>
          <p:nvPr/>
        </p:nvSpPr>
        <p:spPr>
          <a:xfrm>
            <a:off x="1035230" y="570356"/>
            <a:ext cx="6002145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EAEAEA"/>
                </a:solidFill>
              </a:rPr>
              <a:t>Modes de Transfert de Chaleur</a:t>
            </a:r>
            <a:endParaRPr lang="en-US" sz="2436" dirty="0"/>
          </a:p>
        </p:txBody>
      </p:sp>
      <p:sp>
        <p:nvSpPr>
          <p:cNvPr id="6" name="Shape 3"/>
          <p:cNvSpPr/>
          <p:nvPr/>
        </p:nvSpPr>
        <p:spPr>
          <a:xfrm>
            <a:off x="285750" y="1606841"/>
            <a:ext cx="1443735" cy="344686"/>
          </a:xfrm>
          <a:prstGeom prst="rect">
            <a:avLst/>
          </a:prstGeom>
          <a:solidFill>
            <a:srgbClr val="FFD700"/>
          </a:solidFill>
          <a:ln/>
        </p:spPr>
      </p:sp>
      <p:sp>
        <p:nvSpPr>
          <p:cNvPr id="7" name="Text 4"/>
          <p:cNvSpPr/>
          <p:nvPr/>
        </p:nvSpPr>
        <p:spPr>
          <a:xfrm>
            <a:off x="285750" y="1606841"/>
            <a:ext cx="1443735" cy="344686"/>
          </a:xfrm>
          <a:prstGeom prst="rect">
            <a:avLst/>
          </a:prstGeom>
          <a:noFill/>
          <a:ln/>
        </p:spPr>
        <p:txBody>
          <a:bodyPr wrap="none" lIns="127508" tIns="8509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486" dirty="0">
                <a:solidFill>
                  <a:srgbClr val="1A1A1A"/>
                </a:solidFill>
              </a:rPr>
              <a:t>Conduction</a:t>
            </a:r>
            <a:endParaRPr lang="en-US" sz="1486" dirty="0"/>
          </a:p>
        </p:txBody>
      </p:sp>
      <p:sp>
        <p:nvSpPr>
          <p:cNvPr id="8" name="Text 5"/>
          <p:cNvSpPr/>
          <p:nvPr/>
        </p:nvSpPr>
        <p:spPr>
          <a:xfrm>
            <a:off x="285750" y="2437302"/>
            <a:ext cx="2466966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1A1A1A"/>
                </a:solidFill>
              </a:rPr>
              <a:t>Transfert d'énergie thermique par contact direct au sein d'un milieu solide ou entre deux corps en contact.</a:t>
            </a:r>
            <a:endParaRPr lang="en-US" sz="942" dirty="0"/>
          </a:p>
        </p:txBody>
      </p:sp>
      <p:sp>
        <p:nvSpPr>
          <p:cNvPr id="9" name="Shape 6"/>
          <p:cNvSpPr/>
          <p:nvPr/>
        </p:nvSpPr>
        <p:spPr>
          <a:xfrm>
            <a:off x="285750" y="3397355"/>
            <a:ext cx="2466966" cy="417909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0" name="Text 7"/>
          <p:cNvSpPr/>
          <p:nvPr/>
        </p:nvSpPr>
        <p:spPr>
          <a:xfrm>
            <a:off x="285750" y="3397355"/>
            <a:ext cx="2466966" cy="417909"/>
          </a:xfrm>
          <a:prstGeom prst="rect">
            <a:avLst/>
          </a:prstGeom>
          <a:noFill/>
          <a:ln/>
        </p:spPr>
        <p:txBody>
          <a:bodyPr wrap="square" lIns="127508" tIns="127508" rIns="127508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EAEAEA"/>
                </a:solidFill>
              </a:rPr>
              <a:t>Exemple : Chaleur traversant un mur en béton ou un isolant.</a:t>
            </a:r>
            <a:endParaRPr lang="en-US" sz="784" dirty="0"/>
          </a:p>
        </p:txBody>
      </p:sp>
      <p:sp>
        <p:nvSpPr>
          <p:cNvPr id="11" name="Shape 8"/>
          <p:cNvSpPr/>
          <p:nvPr/>
        </p:nvSpPr>
        <p:spPr>
          <a:xfrm>
            <a:off x="3338503" y="1606841"/>
            <a:ext cx="1382734" cy="344686"/>
          </a:xfrm>
          <a:prstGeom prst="rect">
            <a:avLst/>
          </a:prstGeom>
          <a:solidFill>
            <a:srgbClr val="FFD700"/>
          </a:solidFill>
          <a:ln/>
        </p:spPr>
      </p:sp>
      <p:sp>
        <p:nvSpPr>
          <p:cNvPr id="12" name="Text 9"/>
          <p:cNvSpPr/>
          <p:nvPr/>
        </p:nvSpPr>
        <p:spPr>
          <a:xfrm>
            <a:off x="3338503" y="1606841"/>
            <a:ext cx="1382734" cy="344686"/>
          </a:xfrm>
          <a:prstGeom prst="rect">
            <a:avLst/>
          </a:prstGeom>
          <a:noFill/>
          <a:ln/>
        </p:spPr>
        <p:txBody>
          <a:bodyPr wrap="none" lIns="127508" tIns="8509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486" dirty="0">
                <a:solidFill>
                  <a:srgbClr val="1A1A1A"/>
                </a:solidFill>
              </a:rPr>
              <a:t>Convection</a:t>
            </a:r>
            <a:endParaRPr lang="en-US" sz="1486" dirty="0"/>
          </a:p>
        </p:txBody>
      </p:sp>
      <p:sp>
        <p:nvSpPr>
          <p:cNvPr id="13" name="Text 10"/>
          <p:cNvSpPr/>
          <p:nvPr/>
        </p:nvSpPr>
        <p:spPr>
          <a:xfrm>
            <a:off x="3338503" y="2437302"/>
            <a:ext cx="2466966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1A1A1A"/>
                </a:solidFill>
              </a:rPr>
              <a:t>Transfert de chaleur par le mouvement macroscopique d'un fluide (air ou eau) qui transporte l'énergie.</a:t>
            </a:r>
            <a:endParaRPr lang="en-US" sz="942" dirty="0"/>
          </a:p>
        </p:txBody>
      </p:sp>
      <p:sp>
        <p:nvSpPr>
          <p:cNvPr id="14" name="Shape 11"/>
          <p:cNvSpPr/>
          <p:nvPr/>
        </p:nvSpPr>
        <p:spPr>
          <a:xfrm>
            <a:off x="3338503" y="3397355"/>
            <a:ext cx="2466966" cy="417909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5" name="Text 12"/>
          <p:cNvSpPr/>
          <p:nvPr/>
        </p:nvSpPr>
        <p:spPr>
          <a:xfrm>
            <a:off x="3338503" y="3397355"/>
            <a:ext cx="2466966" cy="417909"/>
          </a:xfrm>
          <a:prstGeom prst="rect">
            <a:avLst/>
          </a:prstGeom>
          <a:noFill/>
          <a:ln/>
        </p:spPr>
        <p:txBody>
          <a:bodyPr wrap="square" lIns="127508" tIns="127508" rIns="127508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EAEAEA"/>
                </a:solidFill>
              </a:rPr>
              <a:t>Exemple : Air chaud montant au-dessus d'un radiateur.</a:t>
            </a:r>
            <a:endParaRPr lang="en-US" sz="784" dirty="0"/>
          </a:p>
        </p:txBody>
      </p:sp>
      <p:sp>
        <p:nvSpPr>
          <p:cNvPr id="16" name="Shape 13"/>
          <p:cNvSpPr/>
          <p:nvPr/>
        </p:nvSpPr>
        <p:spPr>
          <a:xfrm>
            <a:off x="6391256" y="1606841"/>
            <a:ext cx="1583959" cy="344686"/>
          </a:xfrm>
          <a:prstGeom prst="rect">
            <a:avLst/>
          </a:prstGeom>
          <a:solidFill>
            <a:srgbClr val="FFD700"/>
          </a:solidFill>
          <a:ln/>
        </p:spPr>
      </p:sp>
      <p:sp>
        <p:nvSpPr>
          <p:cNvPr id="17" name="Text 14"/>
          <p:cNvSpPr/>
          <p:nvPr/>
        </p:nvSpPr>
        <p:spPr>
          <a:xfrm>
            <a:off x="6391256" y="1606841"/>
            <a:ext cx="1583959" cy="344686"/>
          </a:xfrm>
          <a:prstGeom prst="rect">
            <a:avLst/>
          </a:prstGeom>
          <a:noFill/>
          <a:ln/>
        </p:spPr>
        <p:txBody>
          <a:bodyPr wrap="none" lIns="127508" tIns="8509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486" dirty="0">
                <a:solidFill>
                  <a:srgbClr val="1A1A1A"/>
                </a:solidFill>
              </a:rPr>
              <a:t>Rayonnement</a:t>
            </a:r>
            <a:endParaRPr lang="en-US" sz="1486" dirty="0"/>
          </a:p>
        </p:txBody>
      </p:sp>
      <p:sp>
        <p:nvSpPr>
          <p:cNvPr id="18" name="Text 15"/>
          <p:cNvSpPr/>
          <p:nvPr/>
        </p:nvSpPr>
        <p:spPr>
          <a:xfrm>
            <a:off x="6391256" y="2437302"/>
            <a:ext cx="2466966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1A1A1A"/>
                </a:solidFill>
              </a:rPr>
              <a:t>Transfert d'énergie sous forme d'ondes électromagnétiques, sans support matériel nécessaire.</a:t>
            </a:r>
            <a:endParaRPr lang="en-US" sz="942" dirty="0"/>
          </a:p>
        </p:txBody>
      </p:sp>
      <p:sp>
        <p:nvSpPr>
          <p:cNvPr id="19" name="Shape 16"/>
          <p:cNvSpPr/>
          <p:nvPr/>
        </p:nvSpPr>
        <p:spPr>
          <a:xfrm>
            <a:off x="6391256" y="3397355"/>
            <a:ext cx="2466966" cy="417909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20" name="Text 17"/>
          <p:cNvSpPr/>
          <p:nvPr/>
        </p:nvSpPr>
        <p:spPr>
          <a:xfrm>
            <a:off x="6391256" y="3397355"/>
            <a:ext cx="2466966" cy="417909"/>
          </a:xfrm>
          <a:prstGeom prst="rect">
            <a:avLst/>
          </a:prstGeom>
          <a:noFill/>
          <a:ln/>
        </p:spPr>
        <p:txBody>
          <a:bodyPr wrap="square" lIns="127508" tIns="127508" rIns="127508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EAEAEA"/>
                </a:solidFill>
              </a:rPr>
              <a:t>Exemple : Apports solaires à travers une baie vitrée.</a:t>
            </a:r>
            <a:endParaRPr lang="en-US" sz="784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929063" cy="514350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" name="Text 1"/>
          <p:cNvSpPr/>
          <p:nvPr/>
        </p:nvSpPr>
        <p:spPr>
          <a:xfrm>
            <a:off x="357188" y="428625"/>
            <a:ext cx="3214688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4410" dirty="0">
                <a:solidFill>
                  <a:srgbClr val="FFD700"/>
                </a:solidFill>
              </a:rPr>
              <a:t>03</a:t>
            </a:r>
            <a:endParaRPr lang="en-US" sz="4410" dirty="0"/>
          </a:p>
        </p:txBody>
      </p:sp>
      <p:sp>
        <p:nvSpPr>
          <p:cNvPr id="5" name="Text 2"/>
          <p:cNvSpPr/>
          <p:nvPr/>
        </p:nvSpPr>
        <p:spPr>
          <a:xfrm>
            <a:off x="357188" y="1143000"/>
            <a:ext cx="3214688" cy="12729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755" b="1" dirty="0">
                <a:solidFill>
                  <a:srgbClr val="EAEAEA"/>
                </a:solidFill>
              </a:rPr>
              <a:t>L'Enveloppe : Barrière Thermique</a:t>
            </a:r>
            <a:endParaRPr lang="en-US" sz="2755" dirty="0"/>
          </a:p>
        </p:txBody>
      </p:sp>
      <p:sp>
        <p:nvSpPr>
          <p:cNvPr id="6" name="Shape 3"/>
          <p:cNvSpPr/>
          <p:nvPr/>
        </p:nvSpPr>
        <p:spPr>
          <a:xfrm>
            <a:off x="357188" y="3021890"/>
            <a:ext cx="3214688" cy="1388371"/>
          </a:xfrm>
          <a:prstGeom prst="rect">
            <a:avLst/>
          </a:prstGeom>
          <a:solidFill>
            <a:srgbClr val="FFD700"/>
          </a:solidFill>
          <a:ln/>
        </p:spPr>
      </p:sp>
      <p:sp>
        <p:nvSpPr>
          <p:cNvPr id="7" name="Text 4"/>
          <p:cNvSpPr/>
          <p:nvPr/>
        </p:nvSpPr>
        <p:spPr>
          <a:xfrm>
            <a:off x="500063" y="3336215"/>
            <a:ext cx="2928938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1A1A1A"/>
                </a:solidFill>
              </a:rPr>
              <a:t>Rôle Stratégique</a:t>
            </a:r>
            <a:endParaRPr lang="en-US" sz="1193" dirty="0"/>
          </a:p>
        </p:txBody>
      </p:sp>
      <p:sp>
        <p:nvSpPr>
          <p:cNvPr id="8" name="Text 5"/>
          <p:cNvSpPr/>
          <p:nvPr/>
        </p:nvSpPr>
        <p:spPr>
          <a:xfrm>
            <a:off x="500063" y="3741623"/>
            <a:ext cx="2928938" cy="5400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1A1A1A"/>
                </a:solidFill>
              </a:rPr>
              <a:t>Isoler l'espace de vie des agressions climatiques extérieures pour minimiser les besoins en énergie.</a:t>
            </a:r>
            <a:endParaRPr lang="en-US" sz="942" dirty="0"/>
          </a:p>
        </p:txBody>
      </p:sp>
      <p:sp>
        <p:nvSpPr>
          <p:cNvPr id="9" name="Text 6"/>
          <p:cNvSpPr/>
          <p:nvPr/>
        </p:nvSpPr>
        <p:spPr>
          <a:xfrm>
            <a:off x="4357688" y="428625"/>
            <a:ext cx="2421117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486" dirty="0">
                <a:solidFill>
                  <a:srgbClr val="1A1A1A"/>
                </a:solidFill>
              </a:rPr>
              <a:t>Composants Critiques</a:t>
            </a:r>
            <a:endParaRPr lang="en-US" sz="1486" dirty="0"/>
          </a:p>
        </p:txBody>
      </p:sp>
      <p:sp>
        <p:nvSpPr>
          <p:cNvPr id="10" name="Shape 7"/>
          <p:cNvSpPr/>
          <p:nvPr/>
        </p:nvSpPr>
        <p:spPr>
          <a:xfrm>
            <a:off x="4357688" y="973336"/>
            <a:ext cx="2107406" cy="2124094"/>
          </a:xfrm>
          <a:prstGeom prst="rect">
            <a:avLst/>
          </a:prstGeom>
          <a:solidFill>
            <a:srgbClr val="1A1A1A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6281" y="1499601"/>
            <a:ext cx="228600" cy="2286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872038" y="1379944"/>
            <a:ext cx="1414463" cy="4679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EAEAEA"/>
                </a:solidFill>
              </a:rPr>
              <a:t>Parois Opaques</a:t>
            </a:r>
            <a:endParaRPr lang="en-US" sz="1193" dirty="0"/>
          </a:p>
        </p:txBody>
      </p:sp>
      <p:sp>
        <p:nvSpPr>
          <p:cNvPr id="13" name="Text 9"/>
          <p:cNvSpPr/>
          <p:nvPr/>
        </p:nvSpPr>
        <p:spPr>
          <a:xfrm>
            <a:off x="4536281" y="2297330"/>
            <a:ext cx="1750219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EAEAEA"/>
                </a:solidFill>
              </a:rPr>
              <a:t>Murs extérieurs, toitures-terrasses, combles et planchers bas sur terre-plein ou vide sanitaire.</a:t>
            </a:r>
            <a:endParaRPr lang="en-US" sz="834" dirty="0"/>
          </a:p>
        </p:txBody>
      </p:sp>
      <p:sp>
        <p:nvSpPr>
          <p:cNvPr id="14" name="Shape 10"/>
          <p:cNvSpPr/>
          <p:nvPr/>
        </p:nvSpPr>
        <p:spPr>
          <a:xfrm>
            <a:off x="6607969" y="973336"/>
            <a:ext cx="2107406" cy="2124094"/>
          </a:xfrm>
          <a:prstGeom prst="rect">
            <a:avLst/>
          </a:prstGeom>
          <a:solidFill>
            <a:srgbClr val="1A1A1A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563" y="1382623"/>
            <a:ext cx="228600" cy="22860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122319" y="1379944"/>
            <a:ext cx="1349834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EAEAEA"/>
                </a:solidFill>
              </a:rPr>
              <a:t>Parois Vitrées</a:t>
            </a:r>
            <a:endParaRPr lang="en-US" sz="1193" dirty="0"/>
          </a:p>
        </p:txBody>
      </p:sp>
      <p:sp>
        <p:nvSpPr>
          <p:cNvPr id="17" name="Text 12"/>
          <p:cNvSpPr/>
          <p:nvPr/>
        </p:nvSpPr>
        <p:spPr>
          <a:xfrm>
            <a:off x="6786563" y="2063372"/>
            <a:ext cx="1750219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EAEAEA"/>
                </a:solidFill>
              </a:rPr>
              <a:t>Fenêtres, baies coulissantes et vitrages de toiture. Points sensibles pour les apports et les pertes.</a:t>
            </a:r>
            <a:endParaRPr lang="en-US" sz="834" dirty="0"/>
          </a:p>
        </p:txBody>
      </p:sp>
      <p:sp>
        <p:nvSpPr>
          <p:cNvPr id="18" name="Shape 13"/>
          <p:cNvSpPr/>
          <p:nvPr/>
        </p:nvSpPr>
        <p:spPr>
          <a:xfrm>
            <a:off x="4357688" y="3383180"/>
            <a:ext cx="4357688" cy="1302953"/>
          </a:xfrm>
          <a:prstGeom prst="rect">
            <a:avLst/>
          </a:prstGeom>
          <a:solidFill>
            <a:srgbClr val="4A4A4A"/>
          </a:solidFill>
          <a:ln/>
        </p:spPr>
      </p:sp>
      <p:sp>
        <p:nvSpPr>
          <p:cNvPr id="19" name="Shape 14"/>
          <p:cNvSpPr/>
          <p:nvPr/>
        </p:nvSpPr>
        <p:spPr>
          <a:xfrm>
            <a:off x="4357688" y="3383180"/>
            <a:ext cx="107156" cy="1302953"/>
          </a:xfrm>
          <a:prstGeom prst="rect">
            <a:avLst/>
          </a:prstGeom>
          <a:solidFill>
            <a:srgbClr val="FFD700"/>
          </a:solidFill>
          <a:ln/>
        </p:spPr>
      </p:sp>
      <p:sp>
        <p:nvSpPr>
          <p:cNvPr id="20" name="Text 15"/>
          <p:cNvSpPr/>
          <p:nvPr/>
        </p:nvSpPr>
        <p:spPr>
          <a:xfrm>
            <a:off x="4572000" y="3683217"/>
            <a:ext cx="3929063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FFD700"/>
                </a:solidFill>
              </a:rPr>
              <a:t>Alerte : Ponts Thermiques</a:t>
            </a:r>
            <a:endParaRPr lang="en-US" sz="1090" dirty="0"/>
          </a:p>
        </p:txBody>
      </p:sp>
      <p:sp>
        <p:nvSpPr>
          <p:cNvPr id="21" name="Text 16"/>
          <p:cNvSpPr/>
          <p:nvPr/>
        </p:nvSpPr>
        <p:spPr>
          <a:xfrm>
            <a:off x="4572000" y="4054692"/>
            <a:ext cx="3929063" cy="509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88" dirty="0">
                <a:solidFill>
                  <a:srgbClr val="EAEAEA"/>
                </a:solidFill>
              </a:rPr>
              <a:t>Zones de rupture de l'isolation (jonctions dalle/mur, seuils). Ils causent des pertes de chaleur localisées et favorisent la condensation et les moisissures.</a:t>
            </a:r>
            <a:endParaRPr lang="en-US" sz="888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23614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321091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" name="Text 1"/>
          <p:cNvSpPr/>
          <p:nvPr/>
        </p:nvSpPr>
        <p:spPr>
          <a:xfrm>
            <a:off x="428625" y="570356"/>
            <a:ext cx="392292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92" dirty="0">
                <a:solidFill>
                  <a:srgbClr val="FFD700"/>
                </a:solidFill>
              </a:rPr>
              <a:t>04</a:t>
            </a:r>
            <a:endParaRPr lang="en-US" sz="2592" dirty="0"/>
          </a:p>
        </p:txBody>
      </p:sp>
      <p:sp>
        <p:nvSpPr>
          <p:cNvPr id="5" name="Text 2"/>
          <p:cNvSpPr/>
          <p:nvPr/>
        </p:nvSpPr>
        <p:spPr>
          <a:xfrm>
            <a:off x="1035230" y="570356"/>
            <a:ext cx="68203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EAEAEA"/>
                </a:solidFill>
              </a:rPr>
              <a:t>Indicateurs de Performance : R et U</a:t>
            </a:r>
            <a:endParaRPr lang="en-US" sz="2436" dirty="0"/>
          </a:p>
        </p:txBody>
      </p:sp>
      <p:sp>
        <p:nvSpPr>
          <p:cNvPr id="6" name="Shape 3"/>
          <p:cNvSpPr/>
          <p:nvPr/>
        </p:nvSpPr>
        <p:spPr>
          <a:xfrm>
            <a:off x="428625" y="1463966"/>
            <a:ext cx="2547919" cy="3772179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7" name="Text 4"/>
          <p:cNvSpPr/>
          <p:nvPr/>
        </p:nvSpPr>
        <p:spPr>
          <a:xfrm>
            <a:off x="642938" y="1778291"/>
            <a:ext cx="2119294" cy="4679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FFD700"/>
                </a:solidFill>
              </a:rPr>
              <a:t>Résistance Thermique (R)</a:t>
            </a:r>
            <a:endParaRPr lang="en-US" sz="1193" dirty="0"/>
          </a:p>
        </p:txBody>
      </p:sp>
      <p:sp>
        <p:nvSpPr>
          <p:cNvPr id="8" name="Text 5"/>
          <p:cNvSpPr/>
          <p:nvPr/>
        </p:nvSpPr>
        <p:spPr>
          <a:xfrm>
            <a:off x="642938" y="2317645"/>
            <a:ext cx="2119294" cy="62329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4300"/>
              </a:lnSpc>
              <a:buNone/>
            </a:pPr>
            <a:r>
              <a:rPr lang="en-US" sz="3504" dirty="0">
                <a:solidFill>
                  <a:srgbClr val="EAEAEA"/>
                </a:solidFill>
              </a:rPr>
              <a:t>R = e / λ</a:t>
            </a:r>
            <a:endParaRPr lang="en-US" sz="3504" dirty="0"/>
          </a:p>
        </p:txBody>
      </p:sp>
      <p:sp>
        <p:nvSpPr>
          <p:cNvPr id="9" name="Text 6"/>
          <p:cNvSpPr/>
          <p:nvPr/>
        </p:nvSpPr>
        <p:spPr>
          <a:xfrm>
            <a:off x="642938" y="3155249"/>
            <a:ext cx="2119294" cy="83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Capacité d'un matériau à s'opposer au flux de chaleur. Plus R est élevé, plus le matériau est isolant. Dépend de l'épaisseur (e) et de la conductivité (λ).</a:t>
            </a:r>
            <a:endParaRPr lang="en-US" sz="942" dirty="0"/>
          </a:p>
        </p:txBody>
      </p:sp>
      <p:sp>
        <p:nvSpPr>
          <p:cNvPr id="10" name="Shape 7"/>
          <p:cNvSpPr/>
          <p:nvPr/>
        </p:nvSpPr>
        <p:spPr>
          <a:xfrm>
            <a:off x="642938" y="4148175"/>
            <a:ext cx="1113588" cy="28039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1" name="Text 8"/>
          <p:cNvSpPr/>
          <p:nvPr/>
        </p:nvSpPr>
        <p:spPr>
          <a:xfrm>
            <a:off x="642938" y="4148175"/>
            <a:ext cx="1113588" cy="280392"/>
          </a:xfrm>
          <a:prstGeom prst="rect">
            <a:avLst/>
          </a:prstGeom>
          <a:noFill/>
          <a:ln/>
        </p:spPr>
        <p:txBody>
          <a:bodyPr wrap="square" lIns="85090" tIns="51054" rIns="85090" bIns="51054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FFD700"/>
                </a:solidFill>
              </a:rPr>
              <a:t>Unité : m².K/W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3119419" y="1463966"/>
            <a:ext cx="2547947" cy="3772179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3" name="Text 10"/>
          <p:cNvSpPr/>
          <p:nvPr/>
        </p:nvSpPr>
        <p:spPr>
          <a:xfrm>
            <a:off x="3333731" y="1778291"/>
            <a:ext cx="2119322" cy="4679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FFD700"/>
                </a:solidFill>
              </a:rPr>
              <a:t>Coefficient de Transmission (U)</a:t>
            </a:r>
            <a:endParaRPr lang="en-US" sz="1193" dirty="0"/>
          </a:p>
        </p:txBody>
      </p:sp>
      <p:sp>
        <p:nvSpPr>
          <p:cNvPr id="14" name="Text 11"/>
          <p:cNvSpPr/>
          <p:nvPr/>
        </p:nvSpPr>
        <p:spPr>
          <a:xfrm>
            <a:off x="3333731" y="2317645"/>
            <a:ext cx="1383962" cy="62329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4300"/>
              </a:lnSpc>
              <a:buNone/>
            </a:pPr>
            <a:r>
              <a:rPr lang="en-US" sz="3504" dirty="0">
                <a:solidFill>
                  <a:srgbClr val="EAEAEA"/>
                </a:solidFill>
              </a:rPr>
              <a:t>U = 1 /</a:t>
            </a:r>
            <a:endParaRPr lang="en-US" sz="3504" dirty="0"/>
          </a:p>
        </p:txBody>
      </p:sp>
      <p:sp>
        <p:nvSpPr>
          <p:cNvPr id="15" name="Text 12"/>
          <p:cNvSpPr/>
          <p:nvPr/>
        </p:nvSpPr>
        <p:spPr>
          <a:xfrm>
            <a:off x="3333731" y="2940937"/>
            <a:ext cx="284383" cy="62329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4300"/>
              </a:lnSpc>
              <a:buNone/>
            </a:pPr>
            <a:r>
              <a:rPr lang="en-US" sz="3504" dirty="0">
                <a:solidFill>
                  <a:srgbClr val="EAEAEA"/>
                </a:solidFill>
              </a:rPr>
              <a:t>R</a:t>
            </a:r>
            <a:endParaRPr lang="en-US" sz="3504" dirty="0"/>
          </a:p>
        </p:txBody>
      </p:sp>
      <p:sp>
        <p:nvSpPr>
          <p:cNvPr id="16" name="Text 13"/>
          <p:cNvSpPr/>
          <p:nvPr/>
        </p:nvSpPr>
        <p:spPr>
          <a:xfrm>
            <a:off x="3618114" y="3114508"/>
            <a:ext cx="817625" cy="51970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600"/>
              </a:lnSpc>
              <a:buNone/>
            </a:pPr>
            <a:r>
              <a:rPr lang="en-US" sz="2893" baseline="-40000" dirty="0">
                <a:solidFill>
                  <a:srgbClr val="EAEAEA"/>
                </a:solidFill>
              </a:rPr>
              <a:t>total</a:t>
            </a:r>
            <a:endParaRPr lang="en-US" sz="2893" dirty="0"/>
          </a:p>
        </p:txBody>
      </p:sp>
      <p:sp>
        <p:nvSpPr>
          <p:cNvPr id="17" name="Text 14"/>
          <p:cNvSpPr/>
          <p:nvPr/>
        </p:nvSpPr>
        <p:spPr>
          <a:xfrm>
            <a:off x="3333731" y="3848528"/>
            <a:ext cx="2119322" cy="83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Flux de chaleur traversant une paroi. Plus U est faible, plus la paroi est performante thermiquement. C'est l'inverse de la résistance totale.</a:t>
            </a:r>
            <a:endParaRPr lang="en-US" sz="942" dirty="0"/>
          </a:p>
        </p:txBody>
      </p:sp>
      <p:sp>
        <p:nvSpPr>
          <p:cNvPr id="18" name="Shape 15"/>
          <p:cNvSpPr/>
          <p:nvPr/>
        </p:nvSpPr>
        <p:spPr>
          <a:xfrm>
            <a:off x="3333731" y="4841453"/>
            <a:ext cx="1113588" cy="28039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9" name="Text 16"/>
          <p:cNvSpPr/>
          <p:nvPr/>
        </p:nvSpPr>
        <p:spPr>
          <a:xfrm>
            <a:off x="3333731" y="4841453"/>
            <a:ext cx="1113588" cy="280392"/>
          </a:xfrm>
          <a:prstGeom prst="rect">
            <a:avLst/>
          </a:prstGeom>
          <a:noFill/>
          <a:ln/>
        </p:spPr>
        <p:txBody>
          <a:bodyPr wrap="square" lIns="85090" tIns="51054" rIns="85090" bIns="51054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FFD700"/>
                </a:solidFill>
              </a:rPr>
              <a:t>Unité : W/m².K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5810241" y="1463966"/>
            <a:ext cx="2905134" cy="2719927"/>
          </a:xfrm>
          <a:prstGeom prst="rect">
            <a:avLst/>
          </a:prstGeom>
          <a:solidFill>
            <a:srgbClr val="FFD700"/>
          </a:solidFill>
          <a:ln/>
        </p:spPr>
      </p:sp>
      <p:sp>
        <p:nvSpPr>
          <p:cNvPr id="21" name="Text 18"/>
          <p:cNvSpPr/>
          <p:nvPr/>
        </p:nvSpPr>
        <p:spPr>
          <a:xfrm>
            <a:off x="5953116" y="1806866"/>
            <a:ext cx="2619384" cy="337542"/>
          </a:xfrm>
          <a:prstGeom prst="rect">
            <a:avLst/>
          </a:prstGeom>
          <a:noFill/>
          <a:ln/>
        </p:spPr>
        <p:txBody>
          <a:bodyPr wrap="none" lIns="0" tIns="0" rIns="0" bIns="51054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1A1A"/>
                </a:solidFill>
              </a:rPr>
              <a:t>Conductivité (λ)</a:t>
            </a:r>
            <a:endParaRPr lang="en-US" sz="1397" dirty="0"/>
          </a:p>
        </p:txBody>
      </p:sp>
      <p:sp>
        <p:nvSpPr>
          <p:cNvPr id="22" name="Text 19"/>
          <p:cNvSpPr/>
          <p:nvPr/>
        </p:nvSpPr>
        <p:spPr>
          <a:xfrm>
            <a:off x="5953116" y="2244421"/>
            <a:ext cx="2619384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92" dirty="0">
                <a:solidFill>
                  <a:srgbClr val="1A1A1A"/>
                </a:solidFill>
              </a:rPr>
              <a:t>λ (Lambda)</a:t>
            </a:r>
            <a:endParaRPr lang="en-US" sz="2592" dirty="0"/>
          </a:p>
        </p:txBody>
      </p:sp>
      <p:sp>
        <p:nvSpPr>
          <p:cNvPr id="23" name="Text 20"/>
          <p:cNvSpPr/>
          <p:nvPr/>
        </p:nvSpPr>
        <p:spPr>
          <a:xfrm>
            <a:off x="5953116" y="2810563"/>
            <a:ext cx="2619384" cy="5014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942" dirty="0">
                <a:solidFill>
                  <a:srgbClr val="1A1A1A"/>
                </a:solidFill>
              </a:rPr>
              <a:t>Propriété intrinsèque d'un matériau à conduire la chaleur. Un bon isolant possède un λ très faible.</a:t>
            </a:r>
            <a:endParaRPr lang="en-US" sz="942" dirty="0"/>
          </a:p>
        </p:txBody>
      </p:sp>
      <p:sp>
        <p:nvSpPr>
          <p:cNvPr id="24" name="Text 21"/>
          <p:cNvSpPr/>
          <p:nvPr/>
        </p:nvSpPr>
        <p:spPr>
          <a:xfrm>
            <a:off x="5953116" y="3426321"/>
            <a:ext cx="2619384" cy="33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85" b="1" dirty="0">
                <a:solidFill>
                  <a:srgbClr val="1A1A1A"/>
                </a:solidFill>
              </a:rPr>
              <a:t>Exemples :</a:t>
            </a:r>
            <a:pPr algn="l" indent="0" marL="0">
              <a:lnSpc>
                <a:spcPts val="1300"/>
              </a:lnSpc>
              <a:buNone/>
            </a:pPr>
            <a:r>
              <a:rPr lang="en-US" sz="942" dirty="0">
                <a:solidFill>
                  <a:srgbClr val="1A1A1A"/>
                </a:solidFill>
              </a:rPr>
              <a:t> Laine de verre 0.035 · Béton </a:t>
            </a:r>
            <a:pPr algn="l" indent="0" marL="0">
              <a:lnSpc>
                <a:spcPts val="1300"/>
              </a:lnSpc>
              <a:buNone/>
            </a:pPr>
            <a:r>
              <a:rPr lang="en-US" sz="942" dirty="0">
                <a:solidFill>
                  <a:srgbClr val="1A1A1A"/>
                </a:solidFill>
              </a:rPr>
              <a:t>1.75 · Acier 50.0</a:t>
            </a:r>
            <a:endParaRPr lang="en-US" sz="885" dirty="0"/>
          </a:p>
        </p:txBody>
      </p:sp>
      <p:sp>
        <p:nvSpPr>
          <p:cNvPr id="25" name="Shape 22"/>
          <p:cNvSpPr/>
          <p:nvPr/>
        </p:nvSpPr>
        <p:spPr>
          <a:xfrm>
            <a:off x="5953116" y="3903501"/>
            <a:ext cx="589220" cy="28039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26" name="Text 23"/>
          <p:cNvSpPr/>
          <p:nvPr/>
        </p:nvSpPr>
        <p:spPr>
          <a:xfrm>
            <a:off x="5953116" y="3903501"/>
            <a:ext cx="589220" cy="280392"/>
          </a:xfrm>
          <a:prstGeom prst="rect">
            <a:avLst/>
          </a:prstGeom>
          <a:noFill/>
          <a:ln/>
        </p:spPr>
        <p:txBody>
          <a:bodyPr wrap="square" lIns="85090" tIns="51054" rIns="85090" bIns="51054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FFD700"/>
                </a:solidFill>
              </a:rPr>
              <a:t>W/m.K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857250" cy="514350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" name="Text 1"/>
          <p:cNvSpPr/>
          <p:nvPr/>
        </p:nvSpPr>
        <p:spPr>
          <a:xfrm>
            <a:off x="167097" y="285750"/>
            <a:ext cx="523056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600"/>
              </a:lnSpc>
              <a:buNone/>
            </a:pPr>
            <a:r>
              <a:rPr lang="en-US" sz="3504" dirty="0">
                <a:solidFill>
                  <a:srgbClr val="FFD700"/>
                </a:solidFill>
              </a:rPr>
              <a:t>05</a:t>
            </a:r>
            <a:endParaRPr lang="en-US" sz="3504" dirty="0"/>
          </a:p>
        </p:txBody>
      </p:sp>
      <p:sp>
        <p:nvSpPr>
          <p:cNvPr id="5" name="Shape 2"/>
          <p:cNvSpPr/>
          <p:nvPr/>
        </p:nvSpPr>
        <p:spPr>
          <a:xfrm>
            <a:off x="857250" y="0"/>
            <a:ext cx="8286750" cy="1478756"/>
          </a:xfrm>
          <a:prstGeom prst="rect">
            <a:avLst/>
          </a:prstGeom>
          <a:solidFill>
            <a:srgbClr val="FFD700"/>
          </a:solidFill>
          <a:ln/>
        </p:spPr>
      </p:sp>
      <p:sp>
        <p:nvSpPr>
          <p:cNvPr id="6" name="Text 3"/>
          <p:cNvSpPr/>
          <p:nvPr/>
        </p:nvSpPr>
        <p:spPr>
          <a:xfrm>
            <a:off x="1285875" y="285750"/>
            <a:ext cx="7429500" cy="10501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3600"/>
              </a:lnSpc>
              <a:buNone/>
            </a:pPr>
            <a:r>
              <a:rPr lang="en-US" sz="2755" b="1" dirty="0">
                <a:solidFill>
                  <a:srgbClr val="1A1A1A"/>
                </a:solidFill>
              </a:rPr>
              <a:t>Inertie Thermique &amp; Confort d'Été</a:t>
            </a:r>
            <a:endParaRPr lang="en-US" sz="2755" dirty="0"/>
          </a:p>
        </p:txBody>
      </p:sp>
      <p:sp>
        <p:nvSpPr>
          <p:cNvPr id="7" name="Shape 4"/>
          <p:cNvSpPr/>
          <p:nvPr/>
        </p:nvSpPr>
        <p:spPr>
          <a:xfrm>
            <a:off x="1285875" y="1764506"/>
            <a:ext cx="3571875" cy="2248495"/>
          </a:xfrm>
          <a:prstGeom prst="rect">
            <a:avLst/>
          </a:prstGeom>
          <a:solidFill>
            <a:srgbClr val="1A1A1A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88" y="2015430"/>
            <a:ext cx="200025" cy="20002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807369" y="1978819"/>
            <a:ext cx="1168561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486" dirty="0">
                <a:solidFill>
                  <a:srgbClr val="FFD700"/>
                </a:solidFill>
              </a:rPr>
              <a:t>Le Concept</a:t>
            </a:r>
            <a:endParaRPr lang="en-US" sz="1486" dirty="0"/>
          </a:p>
        </p:txBody>
      </p:sp>
      <p:sp>
        <p:nvSpPr>
          <p:cNvPr id="10" name="Text 6"/>
          <p:cNvSpPr/>
          <p:nvPr/>
        </p:nvSpPr>
        <p:spPr>
          <a:xfrm>
            <a:off x="1500188" y="2523530"/>
            <a:ext cx="3143250" cy="822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Capacité des matériaux lourds (béton, pierre, terre crue) à stocker la chaleur et à la restituer avec un décalage temporel. C'est le "volant thermique" du bâtiment.</a:t>
            </a:r>
            <a:endParaRPr lang="en-US" sz="942" dirty="0"/>
          </a:p>
        </p:txBody>
      </p:sp>
      <p:sp>
        <p:nvSpPr>
          <p:cNvPr id="11" name="Shape 7"/>
          <p:cNvSpPr/>
          <p:nvPr/>
        </p:nvSpPr>
        <p:spPr>
          <a:xfrm>
            <a:off x="1500188" y="3750469"/>
            <a:ext cx="3143250" cy="262533"/>
          </a:xfrm>
          <a:prstGeom prst="rect">
            <a:avLst/>
          </a:prstGeom>
          <a:solidFill>
            <a:srgbClr val="4A4A4A"/>
          </a:solidFill>
          <a:ln/>
        </p:spPr>
      </p:sp>
      <p:sp>
        <p:nvSpPr>
          <p:cNvPr id="12" name="Text 8"/>
          <p:cNvSpPr/>
          <p:nvPr/>
        </p:nvSpPr>
        <p:spPr>
          <a:xfrm>
            <a:off x="1500188" y="3750469"/>
            <a:ext cx="3143250" cy="262533"/>
          </a:xfrm>
          <a:prstGeom prst="rect">
            <a:avLst/>
          </a:prstGeom>
          <a:noFill/>
          <a:ln/>
        </p:spPr>
        <p:txBody>
          <a:bodyPr wrap="square" lIns="170053" tIns="127508" rIns="170053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FFD700"/>
                </a:solidFill>
              </a:rPr>
              <a:t>Masse = Stabilité</a:t>
            </a:r>
            <a:endParaRPr lang="en-US" sz="784" dirty="0"/>
          </a:p>
        </p:txBody>
      </p:sp>
      <p:sp>
        <p:nvSpPr>
          <p:cNvPr id="13" name="Shape 9"/>
          <p:cNvSpPr/>
          <p:nvPr/>
        </p:nvSpPr>
        <p:spPr>
          <a:xfrm>
            <a:off x="5143500" y="1764506"/>
            <a:ext cx="3571875" cy="2248495"/>
          </a:xfrm>
          <a:prstGeom prst="rect">
            <a:avLst/>
          </a:prstGeom>
          <a:solidFill>
            <a:srgbClr val="1A1A1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813" y="2015430"/>
            <a:ext cx="200025" cy="20002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664994" y="1978819"/>
            <a:ext cx="1477194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486" dirty="0">
                <a:solidFill>
                  <a:srgbClr val="FFD700"/>
                </a:solidFill>
              </a:rPr>
              <a:t>Les Avantages</a:t>
            </a:r>
            <a:endParaRPr lang="en-US" sz="1486" dirty="0"/>
          </a:p>
        </p:txBody>
      </p:sp>
      <p:sp>
        <p:nvSpPr>
          <p:cNvPr id="16" name="Text 11"/>
          <p:cNvSpPr/>
          <p:nvPr/>
        </p:nvSpPr>
        <p:spPr>
          <a:xfrm>
            <a:off x="5357813" y="2523530"/>
            <a:ext cx="3143250" cy="822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pPr algn="l" indent="0" marL="0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EAEAEA"/>
                </a:solidFill>
              </a:rPr>
              <a:t>Hiver :</a:t>
            </a:r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 Stockage des apports solaires gratuits la </a:t>
            </a:r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journée pour chauffage nocturne.</a:t>
            </a:r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
</a:t>
            </a:r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 </a:t>
            </a:r>
            <a:pPr algn="l" indent="0" marL="0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EAEAEA"/>
                </a:solidFill>
              </a:rPr>
              <a:t>Été :</a:t>
            </a:r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 Absorption des calories intérieures pour </a:t>
            </a:r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limiter la surchauffe diurne.</a:t>
            </a:r>
            <a:endParaRPr lang="en-US" sz="942" dirty="0"/>
          </a:p>
        </p:txBody>
      </p:sp>
      <p:sp>
        <p:nvSpPr>
          <p:cNvPr id="17" name="Shape 12"/>
          <p:cNvSpPr/>
          <p:nvPr/>
        </p:nvSpPr>
        <p:spPr>
          <a:xfrm>
            <a:off x="5357813" y="3750469"/>
            <a:ext cx="3143250" cy="262533"/>
          </a:xfrm>
          <a:prstGeom prst="rect">
            <a:avLst/>
          </a:prstGeom>
          <a:solidFill>
            <a:srgbClr val="4A4A4A"/>
          </a:solidFill>
          <a:ln/>
        </p:spPr>
      </p:sp>
      <p:sp>
        <p:nvSpPr>
          <p:cNvPr id="18" name="Text 13"/>
          <p:cNvSpPr/>
          <p:nvPr/>
        </p:nvSpPr>
        <p:spPr>
          <a:xfrm>
            <a:off x="5357813" y="3750469"/>
            <a:ext cx="3143250" cy="262533"/>
          </a:xfrm>
          <a:prstGeom prst="rect">
            <a:avLst/>
          </a:prstGeom>
          <a:noFill/>
          <a:ln/>
        </p:spPr>
        <p:txBody>
          <a:bodyPr wrap="square" lIns="170053" tIns="127508" rIns="170053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FFD700"/>
                </a:solidFill>
              </a:rPr>
              <a:t>Régulation Naturelle</a:t>
            </a:r>
            <a:endParaRPr lang="en-US" sz="784" dirty="0"/>
          </a:p>
        </p:txBody>
      </p:sp>
      <p:sp>
        <p:nvSpPr>
          <p:cNvPr id="19" name="Shape 14"/>
          <p:cNvSpPr/>
          <p:nvPr/>
        </p:nvSpPr>
        <p:spPr>
          <a:xfrm>
            <a:off x="857250" y="4298752"/>
            <a:ext cx="8286750" cy="844748"/>
          </a:xfrm>
          <a:prstGeom prst="rect">
            <a:avLst/>
          </a:prstGeom>
          <a:solidFill>
            <a:srgbClr val="4A4A4A"/>
          </a:solidFill>
          <a:ln/>
        </p:spPr>
      </p:sp>
      <p:sp>
        <p:nvSpPr>
          <p:cNvPr id="20" name="Text 15"/>
          <p:cNvSpPr/>
          <p:nvPr/>
        </p:nvSpPr>
        <p:spPr>
          <a:xfrm>
            <a:off x="1285875" y="4441627"/>
            <a:ext cx="1070474" cy="7018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FFD700"/>
                </a:solidFill>
              </a:rPr>
              <a:t>Le Déphasage :</a:t>
            </a:r>
            <a:endParaRPr lang="en-US" sz="1269" dirty="0"/>
          </a:p>
        </p:txBody>
      </p:sp>
      <p:sp>
        <p:nvSpPr>
          <p:cNvPr id="21" name="Text 16"/>
          <p:cNvSpPr/>
          <p:nvPr/>
        </p:nvSpPr>
        <p:spPr>
          <a:xfrm>
            <a:off x="2499224" y="4617541"/>
            <a:ext cx="6216151" cy="3500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Temps nécessaire à la chaleur pour traverser une paroi. Un déphasage idéal de </a:t>
            </a:r>
            <a:pPr algn="l" indent="0" marL="0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EAEAEA"/>
                </a:solidFill>
              </a:rPr>
              <a:t>10 à 12 heures</a:t>
            </a:r>
            <a:pPr algn="l" indent="0" marL="0">
              <a:lnSpc>
                <a:spcPts val="12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 garantit la fraîcheur nocturne.</a:t>
            </a:r>
            <a:endParaRPr lang="en-US" sz="942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42389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857250" cy="542389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" name="Text 1"/>
          <p:cNvSpPr/>
          <p:nvPr/>
        </p:nvSpPr>
        <p:spPr>
          <a:xfrm>
            <a:off x="167097" y="285750"/>
            <a:ext cx="523056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600"/>
              </a:lnSpc>
              <a:buNone/>
            </a:pPr>
            <a:r>
              <a:rPr lang="en-US" sz="3504" dirty="0">
                <a:solidFill>
                  <a:srgbClr val="FFD700"/>
                </a:solidFill>
              </a:rPr>
              <a:t>06</a:t>
            </a:r>
            <a:endParaRPr lang="en-US" sz="3504" dirty="0"/>
          </a:p>
        </p:txBody>
      </p:sp>
      <p:sp>
        <p:nvSpPr>
          <p:cNvPr id="5" name="Shape 2"/>
          <p:cNvSpPr/>
          <p:nvPr/>
        </p:nvSpPr>
        <p:spPr>
          <a:xfrm>
            <a:off x="857250" y="0"/>
            <a:ext cx="8286750" cy="1675209"/>
          </a:xfrm>
          <a:prstGeom prst="rect">
            <a:avLst/>
          </a:prstGeom>
          <a:solidFill>
            <a:srgbClr val="FFD700"/>
          </a:solidFill>
          <a:ln/>
        </p:spPr>
      </p:sp>
      <p:sp>
        <p:nvSpPr>
          <p:cNvPr id="6" name="Text 3"/>
          <p:cNvSpPr/>
          <p:nvPr/>
        </p:nvSpPr>
        <p:spPr>
          <a:xfrm>
            <a:off x="1285875" y="285750"/>
            <a:ext cx="7429500" cy="1246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1A1A1A"/>
                </a:solidFill>
              </a:rPr>
              <a:t>La Conception Bioclimatique</a:t>
            </a:r>
            <a:endParaRPr lang="en-US" sz="3294" dirty="0"/>
          </a:p>
        </p:txBody>
      </p:sp>
      <p:sp>
        <p:nvSpPr>
          <p:cNvPr id="7" name="Shape 4"/>
          <p:cNvSpPr/>
          <p:nvPr/>
        </p:nvSpPr>
        <p:spPr>
          <a:xfrm>
            <a:off x="1571625" y="1818084"/>
            <a:ext cx="571500" cy="571500"/>
          </a:xfrm>
          <a:prstGeom prst="rect">
            <a:avLst/>
          </a:prstGeom>
          <a:solidFill>
            <a:srgbClr val="1A1A1A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960959"/>
            <a:ext cx="285750" cy="2857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357438" y="2018109"/>
            <a:ext cx="6357938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1A1A"/>
                </a:solidFill>
              </a:rPr>
              <a:t>Orientation Optimale</a:t>
            </a:r>
            <a:endParaRPr lang="en-US" sz="1397" dirty="0"/>
          </a:p>
        </p:txBody>
      </p:sp>
      <p:sp>
        <p:nvSpPr>
          <p:cNvPr id="10" name="Text 6"/>
          <p:cNvSpPr/>
          <p:nvPr/>
        </p:nvSpPr>
        <p:spPr>
          <a:xfrm>
            <a:off x="2357438" y="2419945"/>
            <a:ext cx="6357938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4A4A4A"/>
                </a:solidFill>
              </a:rPr>
              <a:t>Maximiser les ouvertures au Sud pour capter les apports solaires passifs en hiver, tout en limitant les ouvertures au Nord pour réduire les déperditions.</a:t>
            </a:r>
            <a:endParaRPr lang="en-US" sz="942" dirty="0"/>
          </a:p>
        </p:txBody>
      </p:sp>
      <p:sp>
        <p:nvSpPr>
          <p:cNvPr id="11" name="Shape 7"/>
          <p:cNvSpPr/>
          <p:nvPr/>
        </p:nvSpPr>
        <p:spPr>
          <a:xfrm>
            <a:off x="1571625" y="3020020"/>
            <a:ext cx="571500" cy="571500"/>
          </a:xfrm>
          <a:prstGeom prst="rect">
            <a:avLst/>
          </a:prstGeom>
          <a:solidFill>
            <a:srgbClr val="1A1A1A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0" y="3162895"/>
            <a:ext cx="285750" cy="28575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357438" y="3220045"/>
            <a:ext cx="6357938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1A1A"/>
                </a:solidFill>
              </a:rPr>
              <a:t>Compacité du Bâti</a:t>
            </a:r>
            <a:endParaRPr lang="en-US" sz="1397" dirty="0"/>
          </a:p>
        </p:txBody>
      </p:sp>
      <p:sp>
        <p:nvSpPr>
          <p:cNvPr id="14" name="Text 9"/>
          <p:cNvSpPr/>
          <p:nvPr/>
        </p:nvSpPr>
        <p:spPr>
          <a:xfrm>
            <a:off x="2357438" y="3621881"/>
            <a:ext cx="6357938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4A4A4A"/>
                </a:solidFill>
              </a:rPr>
              <a:t>Réduire le ratio surface d'enveloppe / volume habitable. Un bâtiment compact limite les surfaces d'échange avec l'extérieur et donc les pertes thermiques.</a:t>
            </a:r>
            <a:endParaRPr lang="en-US" sz="942" dirty="0"/>
          </a:p>
        </p:txBody>
      </p:sp>
      <p:sp>
        <p:nvSpPr>
          <p:cNvPr id="15" name="Shape 10"/>
          <p:cNvSpPr/>
          <p:nvPr/>
        </p:nvSpPr>
        <p:spPr>
          <a:xfrm>
            <a:off x="1571625" y="4221956"/>
            <a:ext cx="571500" cy="571500"/>
          </a:xfrm>
          <a:prstGeom prst="rect">
            <a:avLst/>
          </a:prstGeom>
          <a:solidFill>
            <a:srgbClr val="1A1A1A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6641" y="4364831"/>
            <a:ext cx="321469" cy="28575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2357438" y="4421981"/>
            <a:ext cx="6357938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1A1A"/>
                </a:solidFill>
              </a:rPr>
              <a:t>Protections Solaires</a:t>
            </a:r>
            <a:endParaRPr lang="en-US" sz="1397" dirty="0"/>
          </a:p>
        </p:txBody>
      </p:sp>
      <p:sp>
        <p:nvSpPr>
          <p:cNvPr id="18" name="Text 12"/>
          <p:cNvSpPr/>
          <p:nvPr/>
        </p:nvSpPr>
        <p:spPr>
          <a:xfrm>
            <a:off x="2357438" y="4823817"/>
            <a:ext cx="6357938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4A4A4A"/>
                </a:solidFill>
              </a:rPr>
              <a:t>Utiliser des brise-soleil, des avancées de toit ou de la végétation caduque pour bloquer le rayonnement estival tout en laissant passer le soleil bas d'hiver.</a:t>
            </a:r>
            <a:endParaRPr lang="en-US" sz="942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321091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" name="Text 1"/>
          <p:cNvSpPr/>
          <p:nvPr/>
        </p:nvSpPr>
        <p:spPr>
          <a:xfrm>
            <a:off x="428625" y="570356"/>
            <a:ext cx="392292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92" dirty="0">
                <a:solidFill>
                  <a:srgbClr val="FFD700"/>
                </a:solidFill>
              </a:rPr>
              <a:t>07</a:t>
            </a:r>
            <a:endParaRPr lang="en-US" sz="2592" dirty="0"/>
          </a:p>
        </p:txBody>
      </p:sp>
      <p:sp>
        <p:nvSpPr>
          <p:cNvPr id="5" name="Text 2"/>
          <p:cNvSpPr/>
          <p:nvPr/>
        </p:nvSpPr>
        <p:spPr>
          <a:xfrm>
            <a:off x="1035230" y="570356"/>
            <a:ext cx="5821431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EAEAEA"/>
                </a:solidFill>
              </a:rPr>
              <a:t>Ventilation et Qualité de l'Air</a:t>
            </a:r>
            <a:endParaRPr lang="en-US" sz="2436" dirty="0"/>
          </a:p>
        </p:txBody>
      </p:sp>
      <p:sp>
        <p:nvSpPr>
          <p:cNvPr id="6" name="Shape 3"/>
          <p:cNvSpPr/>
          <p:nvPr/>
        </p:nvSpPr>
        <p:spPr>
          <a:xfrm>
            <a:off x="428625" y="1463966"/>
            <a:ext cx="4277404" cy="301823"/>
          </a:xfrm>
          <a:prstGeom prst="rect">
            <a:avLst/>
          </a:prstGeom>
          <a:solidFill>
            <a:srgbClr val="FFD700"/>
          </a:solidFill>
          <a:ln/>
        </p:spPr>
      </p:sp>
      <p:sp>
        <p:nvSpPr>
          <p:cNvPr id="7" name="Text 4"/>
          <p:cNvSpPr/>
          <p:nvPr/>
        </p:nvSpPr>
        <p:spPr>
          <a:xfrm>
            <a:off x="428625" y="1463966"/>
            <a:ext cx="4277404" cy="301823"/>
          </a:xfrm>
          <a:prstGeom prst="rect">
            <a:avLst/>
          </a:prstGeom>
          <a:noFill/>
          <a:ln/>
        </p:spPr>
        <p:txBody>
          <a:bodyPr wrap="square" lIns="170053" tIns="127508" rIns="170053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pPr algn="l" indent="0" marL="0">
              <a:lnSpc>
                <a:spcPts val="1100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Un bâtiment étanche doit respirer pour rester sain</a:t>
            </a:r>
            <a:pPr algn="l" indent="0" marL="0">
              <a:lnSpc>
                <a:spcPts val="1100"/>
              </a:lnSpc>
              <a:buNone/>
            </a:pPr>
            <a:endParaRPr lang="en-US" sz="834" dirty="0"/>
          </a:p>
        </p:txBody>
      </p:sp>
      <p:sp>
        <p:nvSpPr>
          <p:cNvPr id="8" name="Text 5"/>
          <p:cNvSpPr/>
          <p:nvPr/>
        </p:nvSpPr>
        <p:spPr>
          <a:xfrm>
            <a:off x="428625" y="1851515"/>
            <a:ext cx="8286750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4A4A4A"/>
                </a:solidFill>
              </a:rPr>
              <a:t>Évacuation de l'humidité, du CO2 et des polluants intérieurs (COV).</a:t>
            </a:r>
            <a:endParaRPr lang="en-US" sz="885" dirty="0"/>
          </a:p>
        </p:txBody>
      </p:sp>
      <p:sp>
        <p:nvSpPr>
          <p:cNvPr id="9" name="Shape 6"/>
          <p:cNvSpPr/>
          <p:nvPr/>
        </p:nvSpPr>
        <p:spPr>
          <a:xfrm>
            <a:off x="428625" y="2226562"/>
            <a:ext cx="4036219" cy="291693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0" name="Text 7"/>
          <p:cNvSpPr/>
          <p:nvPr/>
        </p:nvSpPr>
        <p:spPr>
          <a:xfrm>
            <a:off x="571500" y="2526599"/>
            <a:ext cx="3750469" cy="383977"/>
          </a:xfrm>
          <a:prstGeom prst="rect">
            <a:avLst/>
          </a:prstGeom>
          <a:noFill/>
          <a:ln/>
        </p:spPr>
        <p:txBody>
          <a:bodyPr wrap="none" lIns="0" tIns="0" rIns="0" bIns="51054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FFD700"/>
                </a:solidFill>
              </a:rPr>
              <a:t>VMC Simple Flux</a:t>
            </a:r>
            <a:endParaRPr lang="en-US" sz="1602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3103457"/>
            <a:ext cx="112514" cy="12858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69739" y="3082026"/>
            <a:ext cx="3552230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Extraction mécanique de l'air vicié dans les pièces humides (cuisine, bain).</a:t>
            </a:r>
            <a:endParaRPr lang="en-US" sz="942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572042"/>
            <a:ext cx="112514" cy="12858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69739" y="3550611"/>
            <a:ext cx="3552230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Entrées d'air passives situées sur les menuiseries des pièces de vie.</a:t>
            </a:r>
            <a:endParaRPr lang="en-US" sz="942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4040628"/>
            <a:ext cx="112514" cy="12858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769739" y="4019197"/>
            <a:ext cx="3552230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Système économique à l'installation mais perte de calories en hiver.</a:t>
            </a:r>
            <a:endParaRPr lang="en-US" sz="942" dirty="0"/>
          </a:p>
        </p:txBody>
      </p:sp>
      <p:sp>
        <p:nvSpPr>
          <p:cNvPr id="17" name="Shape 11"/>
          <p:cNvSpPr/>
          <p:nvPr/>
        </p:nvSpPr>
        <p:spPr>
          <a:xfrm>
            <a:off x="571500" y="4673519"/>
            <a:ext cx="3750469" cy="241102"/>
          </a:xfrm>
          <a:prstGeom prst="rect">
            <a:avLst/>
          </a:prstGeom>
          <a:solidFill>
            <a:srgbClr val="4A4A4A"/>
          </a:solidFill>
          <a:ln/>
        </p:spPr>
      </p:sp>
      <p:sp>
        <p:nvSpPr>
          <p:cNvPr id="18" name="Text 12"/>
          <p:cNvSpPr/>
          <p:nvPr/>
        </p:nvSpPr>
        <p:spPr>
          <a:xfrm>
            <a:off x="571500" y="4673519"/>
            <a:ext cx="3750469" cy="241102"/>
          </a:xfrm>
          <a:prstGeom prst="rect">
            <a:avLst/>
          </a:prstGeom>
          <a:noFill/>
          <a:ln/>
        </p:spPr>
        <p:txBody>
          <a:bodyPr wrap="square" lIns="127508" tIns="51054" rIns="127508" bIns="51054" rtlCol="0" anchor="t">
            <a:spAutoFit/>
          </a:bodyPr>
          <a:lstStyle/>
          <a:p>
            <a:pPr algn="ctr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FFD700"/>
                </a:solidFill>
              </a:rPr>
              <a:t>Solution Standard</a:t>
            </a:r>
            <a:endParaRPr lang="en-US" sz="834" dirty="0"/>
          </a:p>
        </p:txBody>
      </p:sp>
      <p:sp>
        <p:nvSpPr>
          <p:cNvPr id="19" name="Shape 13"/>
          <p:cNvSpPr/>
          <p:nvPr/>
        </p:nvSpPr>
        <p:spPr>
          <a:xfrm>
            <a:off x="4679156" y="2226562"/>
            <a:ext cx="4036219" cy="291693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20" name="Text 14"/>
          <p:cNvSpPr/>
          <p:nvPr/>
        </p:nvSpPr>
        <p:spPr>
          <a:xfrm>
            <a:off x="4822031" y="2526599"/>
            <a:ext cx="3750469" cy="383977"/>
          </a:xfrm>
          <a:prstGeom prst="rect">
            <a:avLst/>
          </a:prstGeom>
          <a:noFill/>
          <a:ln/>
        </p:spPr>
        <p:txBody>
          <a:bodyPr wrap="none" lIns="0" tIns="0" rIns="0" bIns="51054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FFD700"/>
                </a:solidFill>
              </a:rPr>
              <a:t>VMC Double Flux</a:t>
            </a:r>
            <a:endParaRPr lang="en-US" sz="1602" dirty="0"/>
          </a:p>
        </p:txBody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2031" y="3103457"/>
            <a:ext cx="128588" cy="12858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036344" y="3082026"/>
            <a:ext cx="3536156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Échangeur thermique croisant l'air extrait et l'air neuf sans mélange.</a:t>
            </a:r>
            <a:endParaRPr lang="en-US" sz="942" dirty="0"/>
          </a:p>
        </p:txBody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2031" y="3572042"/>
            <a:ext cx="128588" cy="128588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5036344" y="3550611"/>
            <a:ext cx="3536156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Récupération de la chaleur de l'air vicié pour préchauffer l'air entrant.</a:t>
            </a:r>
            <a:endParaRPr lang="en-US" sz="942" dirty="0"/>
          </a:p>
        </p:txBody>
      </p:sp>
      <p:pic>
        <p:nvPicPr>
          <p:cNvPr id="2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2031" y="4040628"/>
            <a:ext cx="128588" cy="128588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5036344" y="4019197"/>
            <a:ext cx="3433688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EAEAEA"/>
                </a:solidFill>
              </a:rPr>
              <a:t>Filtration haute performance et confort thermique accru.</a:t>
            </a:r>
            <a:endParaRPr lang="en-US" sz="942" dirty="0"/>
          </a:p>
        </p:txBody>
      </p:sp>
      <p:sp>
        <p:nvSpPr>
          <p:cNvPr id="27" name="Shape 18"/>
          <p:cNvSpPr/>
          <p:nvPr/>
        </p:nvSpPr>
        <p:spPr>
          <a:xfrm>
            <a:off x="4822031" y="4467802"/>
            <a:ext cx="3750469" cy="241102"/>
          </a:xfrm>
          <a:prstGeom prst="rect">
            <a:avLst/>
          </a:prstGeom>
          <a:solidFill>
            <a:srgbClr val="4A4A4A"/>
          </a:solidFill>
          <a:ln/>
        </p:spPr>
      </p:sp>
      <p:sp>
        <p:nvSpPr>
          <p:cNvPr id="28" name="Text 19"/>
          <p:cNvSpPr/>
          <p:nvPr/>
        </p:nvSpPr>
        <p:spPr>
          <a:xfrm>
            <a:off x="4822031" y="4467802"/>
            <a:ext cx="3750469" cy="241102"/>
          </a:xfrm>
          <a:prstGeom prst="rect">
            <a:avLst/>
          </a:prstGeom>
          <a:noFill/>
          <a:ln/>
        </p:spPr>
        <p:txBody>
          <a:bodyPr wrap="square" lIns="127508" tIns="51054" rIns="127508" bIns="51054" rtlCol="0" anchor="t">
            <a:spAutoFit/>
          </a:bodyPr>
          <a:lstStyle/>
          <a:p>
            <a:pPr algn="ctr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FFD700"/>
                </a:solidFill>
              </a:rPr>
              <a:t>Jusqu'à 90% de récupération</a:t>
            </a:r>
            <a:endParaRPr lang="en-US" sz="834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857250" cy="514350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" name="Text 1"/>
          <p:cNvSpPr/>
          <p:nvPr/>
        </p:nvSpPr>
        <p:spPr>
          <a:xfrm>
            <a:off x="167097" y="285750"/>
            <a:ext cx="523056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600"/>
              </a:lnSpc>
              <a:buNone/>
            </a:pPr>
            <a:r>
              <a:rPr lang="en-US" sz="3504" dirty="0">
                <a:solidFill>
                  <a:srgbClr val="FFD700"/>
                </a:solidFill>
              </a:rPr>
              <a:t>08</a:t>
            </a:r>
            <a:endParaRPr lang="en-US" sz="3504" dirty="0"/>
          </a:p>
        </p:txBody>
      </p:sp>
      <p:sp>
        <p:nvSpPr>
          <p:cNvPr id="5" name="Shape 2"/>
          <p:cNvSpPr/>
          <p:nvPr/>
        </p:nvSpPr>
        <p:spPr>
          <a:xfrm>
            <a:off x="857250" y="0"/>
            <a:ext cx="8286750" cy="882253"/>
          </a:xfrm>
          <a:prstGeom prst="rect">
            <a:avLst/>
          </a:prstGeom>
          <a:solidFill>
            <a:srgbClr val="FFD700"/>
          </a:solidFill>
          <a:ln/>
        </p:spPr>
      </p:sp>
      <p:sp>
        <p:nvSpPr>
          <p:cNvPr id="6" name="Text 3"/>
          <p:cNvSpPr/>
          <p:nvPr/>
        </p:nvSpPr>
        <p:spPr>
          <a:xfrm>
            <a:off x="1285875" y="285750"/>
            <a:ext cx="7429500" cy="5250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600"/>
              </a:lnSpc>
              <a:buNone/>
            </a:pPr>
            <a:r>
              <a:rPr lang="en-US" sz="2755" b="1" dirty="0">
                <a:solidFill>
                  <a:srgbClr val="1A1A1A"/>
                </a:solidFill>
              </a:rPr>
              <a:t>Systèmes de Chauffage et ECS</a:t>
            </a:r>
            <a:endParaRPr lang="en-US" sz="2755" dirty="0"/>
          </a:p>
        </p:txBody>
      </p:sp>
      <p:sp>
        <p:nvSpPr>
          <p:cNvPr id="7" name="Shape 4"/>
          <p:cNvSpPr/>
          <p:nvPr/>
        </p:nvSpPr>
        <p:spPr>
          <a:xfrm>
            <a:off x="1571625" y="1025128"/>
            <a:ext cx="571500" cy="457200"/>
          </a:xfrm>
          <a:prstGeom prst="rect">
            <a:avLst/>
          </a:prstGeom>
          <a:solidFill>
            <a:srgbClr val="1A1A1A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110853"/>
            <a:ext cx="285750" cy="2857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357438" y="1225153"/>
            <a:ext cx="6357938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1A1A"/>
                </a:solidFill>
              </a:rPr>
              <a:t>Énergies Renouvelables</a:t>
            </a:r>
            <a:endParaRPr lang="en-US" sz="1397" dirty="0"/>
          </a:p>
        </p:txBody>
      </p:sp>
      <p:sp>
        <p:nvSpPr>
          <p:cNvPr id="10" name="Text 6"/>
          <p:cNvSpPr/>
          <p:nvPr/>
        </p:nvSpPr>
        <p:spPr>
          <a:xfrm>
            <a:off x="2357438" y="1555552"/>
            <a:ext cx="6357938" cy="3600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4A4A4A"/>
                </a:solidFill>
              </a:rPr>
              <a:t>Priorité aux solutions décarbonées : Pompes à chaleur (PAC), solaire thermique pour l'eau chaude sanitaire (ECS), et chaudières à biomasse (bois/granulés).</a:t>
            </a:r>
            <a:endParaRPr lang="en-US" sz="942" dirty="0"/>
          </a:p>
        </p:txBody>
      </p:sp>
      <p:sp>
        <p:nvSpPr>
          <p:cNvPr id="11" name="Shape 7"/>
          <p:cNvSpPr/>
          <p:nvPr/>
        </p:nvSpPr>
        <p:spPr>
          <a:xfrm>
            <a:off x="2357438" y="2001310"/>
            <a:ext cx="1100138" cy="191095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2" name="Text 8"/>
          <p:cNvSpPr/>
          <p:nvPr/>
        </p:nvSpPr>
        <p:spPr>
          <a:xfrm>
            <a:off x="2357438" y="2001310"/>
            <a:ext cx="1100138" cy="191095"/>
          </a:xfrm>
          <a:prstGeom prst="rect">
            <a:avLst/>
          </a:prstGeom>
          <a:noFill/>
          <a:ln/>
        </p:spPr>
        <p:txBody>
          <a:bodyPr wrap="none" lIns="85090" tIns="42545" rIns="8509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FFD700"/>
                </a:solidFill>
              </a:rPr>
              <a:t>Décarbonation</a:t>
            </a:r>
            <a:endParaRPr lang="en-US" sz="834" dirty="0"/>
          </a:p>
        </p:txBody>
      </p:sp>
      <p:sp>
        <p:nvSpPr>
          <p:cNvPr id="13" name="Shape 9"/>
          <p:cNvSpPr/>
          <p:nvPr/>
        </p:nvSpPr>
        <p:spPr>
          <a:xfrm>
            <a:off x="1571625" y="2278131"/>
            <a:ext cx="571500" cy="457200"/>
          </a:xfrm>
          <a:prstGeom prst="rect">
            <a:avLst/>
          </a:prstGeom>
          <a:solidFill>
            <a:srgbClr val="1A1A1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219" y="2363856"/>
            <a:ext cx="214313" cy="28575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2357438" y="2478156"/>
            <a:ext cx="6357938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1A1A"/>
                </a:solidFill>
              </a:rPr>
              <a:t>Efficacité &amp; Performance</a:t>
            </a:r>
            <a:endParaRPr lang="en-US" sz="1397" dirty="0"/>
          </a:p>
        </p:txBody>
      </p:sp>
      <p:sp>
        <p:nvSpPr>
          <p:cNvPr id="16" name="Text 11"/>
          <p:cNvSpPr/>
          <p:nvPr/>
        </p:nvSpPr>
        <p:spPr>
          <a:xfrm>
            <a:off x="2357438" y="2808554"/>
            <a:ext cx="6357938" cy="3600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4A4A4A"/>
                </a:solidFill>
              </a:rPr>
              <a:t>Recherche du meilleur COP (Coefficient de Performance) pour les PAC. Un COP de 4 signifie que pour 1 kWh consommé, 4 kWh de chaleur sont produits.</a:t>
            </a:r>
            <a:endParaRPr lang="en-US" sz="942" dirty="0"/>
          </a:p>
        </p:txBody>
      </p:sp>
      <p:sp>
        <p:nvSpPr>
          <p:cNvPr id="17" name="Shape 12"/>
          <p:cNvSpPr/>
          <p:nvPr/>
        </p:nvSpPr>
        <p:spPr>
          <a:xfrm>
            <a:off x="2357438" y="3254313"/>
            <a:ext cx="1495276" cy="191095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8" name="Text 13"/>
          <p:cNvSpPr/>
          <p:nvPr/>
        </p:nvSpPr>
        <p:spPr>
          <a:xfrm>
            <a:off x="2357438" y="3254313"/>
            <a:ext cx="1495276" cy="191095"/>
          </a:xfrm>
          <a:prstGeom prst="rect">
            <a:avLst/>
          </a:prstGeom>
          <a:noFill/>
          <a:ln/>
        </p:spPr>
        <p:txBody>
          <a:bodyPr wrap="none" lIns="85090" tIns="42545" rIns="8509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FFD700"/>
                </a:solidFill>
              </a:rPr>
              <a:t>COP &gt; 3.5 Recommandé</a:t>
            </a:r>
            <a:endParaRPr lang="en-US" sz="834" dirty="0"/>
          </a:p>
        </p:txBody>
      </p:sp>
      <p:sp>
        <p:nvSpPr>
          <p:cNvPr id="19" name="Shape 14"/>
          <p:cNvSpPr/>
          <p:nvPr/>
        </p:nvSpPr>
        <p:spPr>
          <a:xfrm>
            <a:off x="1571625" y="3531133"/>
            <a:ext cx="571500" cy="457200"/>
          </a:xfrm>
          <a:prstGeom prst="rect">
            <a:avLst/>
          </a:prstGeom>
          <a:solidFill>
            <a:srgbClr val="1A1A1A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3616858"/>
            <a:ext cx="285750" cy="28575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2357438" y="3731158"/>
            <a:ext cx="6357938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1A1A"/>
                </a:solidFill>
              </a:rPr>
              <a:t>Régulation Intelligente</a:t>
            </a:r>
            <a:endParaRPr lang="en-US" sz="1397" dirty="0"/>
          </a:p>
        </p:txBody>
      </p:sp>
      <p:sp>
        <p:nvSpPr>
          <p:cNvPr id="22" name="Text 16"/>
          <p:cNvSpPr/>
          <p:nvPr/>
        </p:nvSpPr>
        <p:spPr>
          <a:xfrm>
            <a:off x="2357438" y="4061557"/>
            <a:ext cx="6357938" cy="3600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4A4A4A"/>
                </a:solidFill>
              </a:rPr>
              <a:t>Utilisation de thermostats connectés et de la domotique pour ajuster la production aux besoins réels, évitant ainsi tout gaspillage énergétique.</a:t>
            </a:r>
            <a:endParaRPr lang="en-US" sz="942" dirty="0"/>
          </a:p>
        </p:txBody>
      </p:sp>
      <p:sp>
        <p:nvSpPr>
          <p:cNvPr id="23" name="Shape 17"/>
          <p:cNvSpPr/>
          <p:nvPr/>
        </p:nvSpPr>
        <p:spPr>
          <a:xfrm>
            <a:off x="2357438" y="4507316"/>
            <a:ext cx="887890" cy="191095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24" name="Text 18"/>
          <p:cNvSpPr/>
          <p:nvPr/>
        </p:nvSpPr>
        <p:spPr>
          <a:xfrm>
            <a:off x="2357438" y="4507316"/>
            <a:ext cx="887890" cy="191095"/>
          </a:xfrm>
          <a:prstGeom prst="rect">
            <a:avLst/>
          </a:prstGeom>
          <a:noFill/>
          <a:ln/>
        </p:spPr>
        <p:txBody>
          <a:bodyPr wrap="none" lIns="85090" tIns="42545" rIns="8509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FFD700"/>
                </a:solidFill>
              </a:rPr>
              <a:t>Smart Home</a:t>
            </a:r>
            <a:endParaRPr lang="en-US" sz="834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2026-02-20T11:57:51Z</dcterms:created>
  <dcterms:modified xsi:type="dcterms:W3CDTF">2026-02-20T11:57:51Z</dcterms:modified>
</cp:coreProperties>
</file>