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</p:sld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tableStyles" Target="tableStyles.xml"/><Relationship Id="rId14" Type="http://schemas.openxmlformats.org/officeDocument/2006/relationships/viewProps" Target="viewProps.xml"/><Relationship Id="rId13" Type="http://schemas.openxmlformats.org/officeDocument/2006/relationships/presProps" Target="presProps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.xml"/><Relationship Id="rId7" Type="http://schemas.openxmlformats.org/officeDocument/2006/relationships/image" Target="../media/image13.png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1.xml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7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1500" y="306316"/>
            <a:ext cx="4286250" cy="1508727"/>
          </a:xfrm>
          <a:prstGeom prst="rect">
            <a:avLst/>
          </a:prstGeom>
          <a:noFill/>
        </p:spPr>
        <p:txBody>
          <a:bodyPr wrap="square" lIns="255143" tIns="0" rIns="0" bIns="0" rtlCol="0" anchor="t">
            <a:spAutoFit/>
          </a:bodyPr>
          <a:lstStyle/>
          <a:p>
            <a:pPr marL="0" indent="0" algn="l">
              <a:lnSpc>
                <a:spcPts val="4000"/>
              </a:lnSpc>
              <a:buNone/>
            </a:pPr>
            <a:r>
              <a:rPr lang="en-US" sz="3295" b="1" dirty="0">
                <a:solidFill>
                  <a:srgbClr val="E6E8EB"/>
                </a:solidFill>
              </a:rPr>
              <a:t>Les Routes et les Chaussées en Génie Civil</a:t>
            </a:r>
            <a:endParaRPr lang="en-US" sz="3295" dirty="0"/>
          </a:p>
        </p:txBody>
      </p:sp>
      <p:sp>
        <p:nvSpPr>
          <p:cNvPr id="4" name="Text 1"/>
          <p:cNvSpPr/>
          <p:nvPr/>
        </p:nvSpPr>
        <p:spPr>
          <a:xfrm>
            <a:off x="571500" y="2215093"/>
            <a:ext cx="4286250" cy="62507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705" dirty="0">
                <a:solidFill>
                  <a:srgbClr val="3B82F6"/>
                </a:solidFill>
              </a:rPr>
              <a:t>Infrastructures et Techniques de Construction</a:t>
            </a:r>
            <a:endParaRPr lang="en-US" sz="1705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4518422"/>
            <a:ext cx="160734" cy="1428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978694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971550"/>
            <a:ext cx="9144000" cy="7144"/>
          </a:xfrm>
          <a:prstGeom prst="rect">
            <a:avLst/>
          </a:prstGeom>
          <a:solidFill>
            <a:srgbClr val="FAFAFB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3B82F6"/>
                </a:solidFill>
              </a:rPr>
              <a:t>Rôles et Fonctions Fondamentales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57200" y="1200150"/>
            <a:ext cx="4114800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E6E8EB"/>
                </a:solidFill>
              </a:rPr>
              <a:t>Distribution des Charges</a:t>
            </a:r>
            <a:endParaRPr lang="en-US" sz="985" dirty="0"/>
          </a:p>
        </p:txBody>
      </p:sp>
      <p:sp>
        <p:nvSpPr>
          <p:cNvPr id="7" name="Text 4"/>
          <p:cNvSpPr/>
          <p:nvPr/>
        </p:nvSpPr>
        <p:spPr>
          <a:xfrm>
            <a:off x="457200" y="1451967"/>
            <a:ext cx="4114800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5" dirty="0">
                <a:solidFill>
                  <a:srgbClr val="E6E8EB">
                    <a:alpha val="80000"/>
                  </a:srgbClr>
                </a:solidFill>
              </a:rPr>
              <a:t>Répartir les pressions verticales exercées par les pneus pour ne pas dépasser la capacité portante du sol naturel.</a:t>
            </a:r>
            <a:endParaRPr lang="en-US" sz="835" dirty="0"/>
          </a:p>
        </p:txBody>
      </p:sp>
      <p:sp>
        <p:nvSpPr>
          <p:cNvPr id="8" name="Text 5"/>
          <p:cNvSpPr/>
          <p:nvPr/>
        </p:nvSpPr>
        <p:spPr>
          <a:xfrm>
            <a:off x="457200" y="1937742"/>
            <a:ext cx="4114800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E6E8EB"/>
                </a:solidFill>
              </a:rPr>
              <a:t>Confort et Sécurité</a:t>
            </a:r>
            <a:endParaRPr lang="en-US" sz="985" dirty="0"/>
          </a:p>
        </p:txBody>
      </p:sp>
      <p:sp>
        <p:nvSpPr>
          <p:cNvPr id="9" name="Text 6"/>
          <p:cNvSpPr/>
          <p:nvPr/>
        </p:nvSpPr>
        <p:spPr>
          <a:xfrm>
            <a:off x="457200" y="2189559"/>
            <a:ext cx="4114800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5" dirty="0">
                <a:solidFill>
                  <a:srgbClr val="E6E8EB">
                    <a:alpha val="80000"/>
                  </a:srgbClr>
                </a:solidFill>
              </a:rPr>
              <a:t>Offrir une surface plane pour le roulement tout en garantissant une adhérence optimale par tous les temps.</a:t>
            </a:r>
            <a:endParaRPr lang="en-US" sz="835" dirty="0"/>
          </a:p>
        </p:txBody>
      </p:sp>
      <p:sp>
        <p:nvSpPr>
          <p:cNvPr id="10" name="Text 7"/>
          <p:cNvSpPr/>
          <p:nvPr/>
        </p:nvSpPr>
        <p:spPr>
          <a:xfrm>
            <a:off x="457200" y="2675334"/>
            <a:ext cx="4114800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E6E8EB"/>
                </a:solidFill>
              </a:rPr>
              <a:t>Protection du Corps de Chaussée</a:t>
            </a:r>
            <a:endParaRPr lang="en-US" sz="985" dirty="0"/>
          </a:p>
        </p:txBody>
      </p:sp>
      <p:sp>
        <p:nvSpPr>
          <p:cNvPr id="11" name="Text 8"/>
          <p:cNvSpPr/>
          <p:nvPr/>
        </p:nvSpPr>
        <p:spPr>
          <a:xfrm>
            <a:off x="457200" y="2927152"/>
            <a:ext cx="4114800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5" dirty="0">
                <a:solidFill>
                  <a:srgbClr val="E6E8EB">
                    <a:alpha val="80000"/>
                  </a:srgbClr>
                </a:solidFill>
              </a:rPr>
              <a:t>Assurer l'étanchéité pour empêcher l'infiltration d'eau qui pourrait ramollir les couches d'assise et le sol support.</a:t>
            </a:r>
            <a:endParaRPr lang="en-US" sz="835" dirty="0"/>
          </a:p>
        </p:txBody>
      </p:sp>
      <p:sp>
        <p:nvSpPr>
          <p:cNvPr id="12" name="Text 9"/>
          <p:cNvSpPr/>
          <p:nvPr/>
        </p:nvSpPr>
        <p:spPr>
          <a:xfrm>
            <a:off x="457200" y="3412927"/>
            <a:ext cx="4114800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985" b="1" dirty="0">
                <a:solidFill>
                  <a:srgbClr val="E6E8EB"/>
                </a:solidFill>
              </a:rPr>
              <a:t>Résistance Environnementale</a:t>
            </a:r>
            <a:endParaRPr lang="en-US" sz="985" dirty="0"/>
          </a:p>
        </p:txBody>
      </p:sp>
      <p:sp>
        <p:nvSpPr>
          <p:cNvPr id="13" name="Text 10"/>
          <p:cNvSpPr/>
          <p:nvPr/>
        </p:nvSpPr>
        <p:spPr>
          <a:xfrm>
            <a:off x="457200" y="3664744"/>
            <a:ext cx="4114800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5" dirty="0">
                <a:solidFill>
                  <a:srgbClr val="E6E8EB">
                    <a:alpha val="80000"/>
                  </a:srgbClr>
                </a:solidFill>
              </a:rPr>
              <a:t>Supporter les cycles de gel/dégel et les variations thermiques extrêmes sans dégradation structurelle majeure.</a:t>
            </a:r>
            <a:endParaRPr lang="en-US" sz="835" dirty="0"/>
          </a:p>
        </p:txBody>
      </p:sp>
      <p:sp>
        <p:nvSpPr>
          <p:cNvPr id="14" name="Shape 11"/>
          <p:cNvSpPr/>
          <p:nvPr/>
        </p:nvSpPr>
        <p:spPr>
          <a:xfrm>
            <a:off x="5000625" y="1257300"/>
            <a:ext cx="3571875" cy="2428875"/>
          </a:xfrm>
          <a:prstGeom prst="rect">
            <a:avLst/>
          </a:prstGeom>
          <a:solidFill>
            <a:srgbClr val="E6E8EB">
              <a:alpha val="5000"/>
            </a:srgbClr>
          </a:solidFill>
        </p:spPr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625" y="1400175"/>
            <a:ext cx="3571875" cy="2286000"/>
          </a:xfrm>
          <a:prstGeom prst="rect">
            <a:avLst/>
          </a:prstGeom>
        </p:spPr>
      </p:pic>
      <p:sp>
        <p:nvSpPr>
          <p:cNvPr id="16" name="Text 12"/>
          <p:cNvSpPr/>
          <p:nvPr/>
        </p:nvSpPr>
        <p:spPr>
          <a:xfrm>
            <a:off x="5440440" y="3771900"/>
            <a:ext cx="269224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i="1" dirty="0">
                <a:solidFill>
                  <a:srgbClr val="3B82F6"/>
                </a:solidFill>
              </a:rPr>
              <a:t>Schéma conceptuel : Diffusion des contraintes en profondeur</a:t>
            </a:r>
            <a:endParaRPr lang="en-US" sz="725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7269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7144"/>
          </a:xfrm>
          <a:prstGeom prst="rect">
            <a:avLst/>
          </a:prstGeom>
          <a:solidFill>
            <a:srgbClr val="FAFAFB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3B82F6"/>
                </a:solidFill>
              </a:rPr>
              <a:t>Structure et Couches Constitutives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659597" y="1418034"/>
            <a:ext cx="3586163" cy="300038"/>
          </a:xfrm>
          <a:prstGeom prst="rect">
            <a:avLst/>
          </a:prstGeom>
          <a:solidFill>
            <a:srgbClr val="111111"/>
          </a:solidFill>
          <a:ln w="9144">
            <a:solidFill>
              <a:srgbClr val="E6E8EB">
                <a:alpha val="3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59597" y="1418034"/>
            <a:ext cx="3586163" cy="30003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E6E8EB"/>
                </a:solidFill>
              </a:rPr>
              <a:t>Couche de Roulement</a:t>
            </a:r>
            <a:endParaRPr lang="en-US" sz="885" dirty="0"/>
          </a:p>
        </p:txBody>
      </p:sp>
      <p:sp>
        <p:nvSpPr>
          <p:cNvPr id="8" name="Shape 5"/>
          <p:cNvSpPr/>
          <p:nvPr/>
        </p:nvSpPr>
        <p:spPr>
          <a:xfrm>
            <a:off x="659597" y="1718072"/>
            <a:ext cx="3586163" cy="585788"/>
          </a:xfrm>
          <a:prstGeom prst="rect">
            <a:avLst/>
          </a:prstGeom>
          <a:solidFill>
            <a:srgbClr val="3B82F6"/>
          </a:solidFill>
          <a:ln w="9144">
            <a:solidFill>
              <a:srgbClr val="E6E8EB">
                <a:alpha val="3000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59597" y="1718072"/>
            <a:ext cx="3586163" cy="58578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E6E8EB"/>
                </a:solidFill>
              </a:rPr>
              <a:t>Couche de Base</a:t>
            </a:r>
            <a:endParaRPr lang="en-US" sz="885" dirty="0"/>
          </a:p>
        </p:txBody>
      </p:sp>
      <p:sp>
        <p:nvSpPr>
          <p:cNvPr id="10" name="Shape 7"/>
          <p:cNvSpPr/>
          <p:nvPr/>
        </p:nvSpPr>
        <p:spPr>
          <a:xfrm>
            <a:off x="659597" y="2303859"/>
            <a:ext cx="3586163" cy="871538"/>
          </a:xfrm>
          <a:prstGeom prst="rect">
            <a:avLst/>
          </a:prstGeom>
          <a:solidFill>
            <a:srgbClr val="F59E0B"/>
          </a:solidFill>
          <a:ln w="9144">
            <a:solidFill>
              <a:srgbClr val="E6E8EB">
                <a:alpha val="30000"/>
              </a:srgbClr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9597" y="2303859"/>
            <a:ext cx="3586163" cy="87153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A2530"/>
                </a:solidFill>
              </a:rPr>
              <a:t>Couche de Fondation</a:t>
            </a:r>
            <a:endParaRPr lang="en-US" sz="885" dirty="0"/>
          </a:p>
        </p:txBody>
      </p:sp>
      <p:sp>
        <p:nvSpPr>
          <p:cNvPr id="12" name="Shape 9"/>
          <p:cNvSpPr/>
          <p:nvPr/>
        </p:nvSpPr>
        <p:spPr>
          <a:xfrm>
            <a:off x="659597" y="3175397"/>
            <a:ext cx="3586163" cy="728663"/>
          </a:xfrm>
          <a:prstGeom prst="rect">
            <a:avLst/>
          </a:prstGeom>
          <a:solidFill>
            <a:srgbClr val="E6E8EB"/>
          </a:solidFill>
          <a:ln w="9144">
            <a:solidFill>
              <a:srgbClr val="E6E8EB">
                <a:alpha val="3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59597" y="3175397"/>
            <a:ext cx="3586163" cy="72866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1A2530"/>
                </a:solidFill>
              </a:rPr>
              <a:t>Couche de Forme</a:t>
            </a:r>
            <a:endParaRPr lang="en-US" sz="885" dirty="0"/>
          </a:p>
        </p:txBody>
      </p:sp>
      <p:sp>
        <p:nvSpPr>
          <p:cNvPr id="14" name="Shape 11"/>
          <p:cNvSpPr/>
          <p:nvPr/>
        </p:nvSpPr>
        <p:spPr>
          <a:xfrm>
            <a:off x="659597" y="3904059"/>
            <a:ext cx="3586163" cy="1014413"/>
          </a:xfrm>
          <a:prstGeom prst="rect">
            <a:avLst/>
          </a:prstGeom>
          <a:solidFill>
            <a:srgbClr val="4A5568"/>
          </a:solidFill>
          <a:ln w="9144">
            <a:solidFill>
              <a:srgbClr val="E6E8EB">
                <a:alpha val="30000"/>
              </a:srgbClr>
            </a:solidFill>
            <a:prstDash val="dash"/>
          </a:ln>
        </p:spPr>
      </p:sp>
      <p:sp>
        <p:nvSpPr>
          <p:cNvPr id="15" name="Text 12"/>
          <p:cNvSpPr/>
          <p:nvPr/>
        </p:nvSpPr>
        <p:spPr>
          <a:xfrm>
            <a:off x="659597" y="3904059"/>
            <a:ext cx="3586163" cy="1014413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E6E8EB"/>
                </a:solidFill>
              </a:rPr>
              <a:t>Sol Support (TN)</a:t>
            </a:r>
            <a:endParaRPr lang="en-US" sz="885" dirty="0"/>
          </a:p>
        </p:txBody>
      </p:sp>
      <p:sp>
        <p:nvSpPr>
          <p:cNvPr id="16" name="Text 13"/>
          <p:cNvSpPr/>
          <p:nvPr/>
        </p:nvSpPr>
        <p:spPr>
          <a:xfrm>
            <a:off x="5033944" y="2243165"/>
            <a:ext cx="344328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59E0B"/>
                </a:solidFill>
              </a:rPr>
              <a:t>Couche de Surface</a:t>
            </a:r>
            <a:endParaRPr lang="en-US" sz="940" dirty="0"/>
          </a:p>
        </p:txBody>
      </p:sp>
      <p:sp>
        <p:nvSpPr>
          <p:cNvPr id="17" name="Text 14"/>
          <p:cNvSpPr/>
          <p:nvPr/>
        </p:nvSpPr>
        <p:spPr>
          <a:xfrm>
            <a:off x="5033944" y="2453906"/>
            <a:ext cx="3443288" cy="280002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E6E8EB">
                    <a:alpha val="80000"/>
                  </a:srgbClr>
                </a:solidFill>
              </a:rPr>
              <a:t>Assure l'étanchéité, l'adhérence et le confort. Résiste aux efforts horizontaux.</a:t>
            </a:r>
            <a:endParaRPr lang="en-US" sz="725" dirty="0"/>
          </a:p>
        </p:txBody>
      </p:sp>
      <p:sp>
        <p:nvSpPr>
          <p:cNvPr id="18" name="Text 15"/>
          <p:cNvSpPr/>
          <p:nvPr/>
        </p:nvSpPr>
        <p:spPr>
          <a:xfrm>
            <a:off x="5033944" y="2848208"/>
            <a:ext cx="344328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59E0B"/>
                </a:solidFill>
              </a:rPr>
              <a:t>Assise de Chaussée (Base + Fondation)</a:t>
            </a:r>
            <a:endParaRPr lang="en-US" sz="940" dirty="0"/>
          </a:p>
        </p:txBody>
      </p:sp>
      <p:sp>
        <p:nvSpPr>
          <p:cNvPr id="19" name="Text 16"/>
          <p:cNvSpPr/>
          <p:nvPr/>
        </p:nvSpPr>
        <p:spPr>
          <a:xfrm>
            <a:off x="5033944" y="3058948"/>
            <a:ext cx="3443288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E6E8EB">
                    <a:alpha val="80000"/>
                  </a:srgbClr>
                </a:solidFill>
              </a:rPr>
              <a:t>Reprend les efforts verticaux et les répartit sur le sol support.</a:t>
            </a:r>
            <a:endParaRPr lang="en-US" sz="725" dirty="0"/>
          </a:p>
        </p:txBody>
      </p:sp>
      <p:sp>
        <p:nvSpPr>
          <p:cNvPr id="20" name="Text 17"/>
          <p:cNvSpPr/>
          <p:nvPr/>
        </p:nvSpPr>
        <p:spPr>
          <a:xfrm>
            <a:off x="5033944" y="3313249"/>
            <a:ext cx="344328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59E0B"/>
                </a:solidFill>
              </a:rPr>
              <a:t>Couche de Forme</a:t>
            </a:r>
            <a:endParaRPr lang="en-US" sz="940" dirty="0"/>
          </a:p>
        </p:txBody>
      </p:sp>
      <p:sp>
        <p:nvSpPr>
          <p:cNvPr id="21" name="Text 18"/>
          <p:cNvSpPr/>
          <p:nvPr/>
        </p:nvSpPr>
        <p:spPr>
          <a:xfrm>
            <a:off x="5033944" y="3523990"/>
            <a:ext cx="3443288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E6E8EB">
                    <a:alpha val="80000"/>
                  </a:srgbClr>
                </a:solidFill>
              </a:rPr>
              <a:t>Améliore la portance du sol et offre une plateforme de travail stable.</a:t>
            </a:r>
            <a:endParaRPr lang="en-US" sz="725" dirty="0"/>
          </a:p>
        </p:txBody>
      </p:sp>
      <p:sp>
        <p:nvSpPr>
          <p:cNvPr id="22" name="Text 19"/>
          <p:cNvSpPr/>
          <p:nvPr/>
        </p:nvSpPr>
        <p:spPr>
          <a:xfrm>
            <a:off x="5033944" y="3778290"/>
            <a:ext cx="344328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59E0B"/>
                </a:solidFill>
              </a:rPr>
              <a:t>Sol Support</a:t>
            </a:r>
            <a:endParaRPr lang="en-US" sz="940" dirty="0"/>
          </a:p>
        </p:txBody>
      </p:sp>
      <p:sp>
        <p:nvSpPr>
          <p:cNvPr id="23" name="Text 20"/>
          <p:cNvSpPr/>
          <p:nvPr/>
        </p:nvSpPr>
        <p:spPr>
          <a:xfrm>
            <a:off x="5033944" y="3989031"/>
            <a:ext cx="3443288" cy="14000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25" dirty="0">
                <a:solidFill>
                  <a:srgbClr val="E6E8EB">
                    <a:alpha val="80000"/>
                  </a:srgbClr>
                </a:solidFill>
              </a:rPr>
              <a:t>Terrain naturel ou remblai qui reçoit l'ensemble des charges.</a:t>
            </a:r>
            <a:endParaRPr lang="en-US" sz="725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935831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928688"/>
            <a:ext cx="9144000" cy="7144"/>
          </a:xfrm>
          <a:prstGeom prst="rect">
            <a:avLst/>
          </a:prstGeom>
          <a:solidFill>
            <a:srgbClr val="FAFAFB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3B82F6"/>
                </a:solidFill>
              </a:rPr>
              <a:t>Les Chaussées Souples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28625" y="1143000"/>
            <a:ext cx="4286250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F59E0B"/>
                </a:solidFill>
              </a:rPr>
              <a:t>Caractéristiques et Comportement</a:t>
            </a:r>
            <a:endParaRPr lang="en-US" sz="1050" dirty="0"/>
          </a:p>
        </p:txBody>
      </p:sp>
      <p:sp>
        <p:nvSpPr>
          <p:cNvPr id="7" name="Text 4"/>
          <p:cNvSpPr/>
          <p:nvPr/>
        </p:nvSpPr>
        <p:spPr>
          <a:xfrm>
            <a:off x="571500" y="1394817"/>
            <a:ext cx="41433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E6E8EB"/>
                </a:solidFill>
              </a:rPr>
              <a:t>Structure Bitumineuse</a:t>
            </a:r>
            <a:endParaRPr lang="en-US" sz="885" dirty="0"/>
          </a:p>
        </p:txBody>
      </p:sp>
      <p:sp>
        <p:nvSpPr>
          <p:cNvPr id="8" name="Text 5"/>
          <p:cNvSpPr/>
          <p:nvPr/>
        </p:nvSpPr>
        <p:spPr>
          <a:xfrm>
            <a:off x="571500" y="1598414"/>
            <a:ext cx="4143375" cy="3107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E6E8EB">
                    <a:alpha val="80000"/>
                  </a:srgbClr>
                </a:solidFill>
              </a:rPr>
              <a:t>Constituées de couches de granulats liés par du bitume. L'épaisseur totale est relativement faible par rapport aux autres types.</a:t>
            </a:r>
            <a:endParaRPr lang="en-US" sz="780" dirty="0"/>
          </a:p>
        </p:txBody>
      </p:sp>
      <p:sp>
        <p:nvSpPr>
          <p:cNvPr id="9" name="Text 6"/>
          <p:cNvSpPr/>
          <p:nvPr/>
        </p:nvSpPr>
        <p:spPr>
          <a:xfrm>
            <a:off x="571500" y="1994892"/>
            <a:ext cx="41433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E6E8EB"/>
                </a:solidFill>
              </a:rPr>
              <a:t>Déformation Élastique</a:t>
            </a:r>
            <a:endParaRPr lang="en-US" sz="885" dirty="0"/>
          </a:p>
        </p:txBody>
      </p:sp>
      <p:sp>
        <p:nvSpPr>
          <p:cNvPr id="10" name="Text 7"/>
          <p:cNvSpPr/>
          <p:nvPr/>
        </p:nvSpPr>
        <p:spPr>
          <a:xfrm>
            <a:off x="571500" y="2198489"/>
            <a:ext cx="4143375" cy="3107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E6E8EB">
                    <a:alpha val="80000"/>
                  </a:srgbClr>
                </a:solidFill>
              </a:rPr>
              <a:t>Sous la charge d'un essieu, la chaussée subit une déformation réversible. La contrainte est transmise verticalement de manière diffuse.</a:t>
            </a:r>
            <a:endParaRPr lang="en-US" sz="780" dirty="0"/>
          </a:p>
        </p:txBody>
      </p:sp>
      <p:sp>
        <p:nvSpPr>
          <p:cNvPr id="11" name="Text 8"/>
          <p:cNvSpPr/>
          <p:nvPr/>
        </p:nvSpPr>
        <p:spPr>
          <a:xfrm>
            <a:off x="571500" y="2594967"/>
            <a:ext cx="4143375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E6E8EB"/>
                </a:solidFill>
              </a:rPr>
              <a:t>Adaptabilité</a:t>
            </a:r>
            <a:endParaRPr lang="en-US" sz="885" dirty="0"/>
          </a:p>
        </p:txBody>
      </p:sp>
      <p:sp>
        <p:nvSpPr>
          <p:cNvPr id="12" name="Text 9"/>
          <p:cNvSpPr/>
          <p:nvPr/>
        </p:nvSpPr>
        <p:spPr>
          <a:xfrm>
            <a:off x="571500" y="2798564"/>
            <a:ext cx="4143375" cy="31075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E6E8EB">
                    <a:alpha val="80000"/>
                  </a:srgbClr>
                </a:solidFill>
              </a:rPr>
              <a:t>Excellente capacité à suivre les légers tassements du sol support sans rupture immédiate de la structure.</a:t>
            </a:r>
            <a:endParaRPr lang="en-US" sz="780" dirty="0"/>
          </a:p>
        </p:txBody>
      </p:sp>
      <p:sp>
        <p:nvSpPr>
          <p:cNvPr id="13" name="Text 10"/>
          <p:cNvSpPr/>
          <p:nvPr/>
        </p:nvSpPr>
        <p:spPr>
          <a:xfrm>
            <a:off x="4714875" y="1143000"/>
            <a:ext cx="4000500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F59E0B"/>
                </a:solidFill>
              </a:rPr>
              <a:t>Analyse Comparative</a:t>
            </a:r>
            <a:endParaRPr lang="en-US" sz="1050" dirty="0"/>
          </a:p>
        </p:txBody>
      </p:sp>
      <p:sp>
        <p:nvSpPr>
          <p:cNvPr id="14" name="Shape 11"/>
          <p:cNvSpPr/>
          <p:nvPr/>
        </p:nvSpPr>
        <p:spPr>
          <a:xfrm>
            <a:off x="4718447" y="1398389"/>
            <a:ext cx="727044" cy="248245"/>
          </a:xfrm>
          <a:prstGeom prst="rect">
            <a:avLst/>
          </a:prstGeom>
          <a:solidFill>
            <a:srgbClr val="3B82F6">
              <a:alpha val="10000"/>
            </a:srgbClr>
          </a:solidFill>
          <a:ln w="9144">
            <a:solidFill>
              <a:srgbClr val="E6E8EB">
                <a:alpha val="2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18447" y="1398389"/>
            <a:ext cx="727044" cy="248245"/>
          </a:xfrm>
          <a:prstGeom prst="rect">
            <a:avLst/>
          </a:prstGeom>
          <a:noFill/>
        </p:spPr>
        <p:txBody>
          <a:bodyPr wrap="square" lIns="68072" tIns="68072" rIns="68072" bIns="68072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3B82F6"/>
                </a:solidFill>
              </a:rPr>
              <a:t>Aspect</a:t>
            </a:r>
            <a:endParaRPr lang="en-US" sz="685" dirty="0"/>
          </a:p>
        </p:txBody>
      </p:sp>
      <p:sp>
        <p:nvSpPr>
          <p:cNvPr id="16" name="Shape 13"/>
          <p:cNvSpPr/>
          <p:nvPr/>
        </p:nvSpPr>
        <p:spPr>
          <a:xfrm>
            <a:off x="5445491" y="1398389"/>
            <a:ext cx="3266312" cy="248245"/>
          </a:xfrm>
          <a:prstGeom prst="rect">
            <a:avLst/>
          </a:prstGeom>
          <a:solidFill>
            <a:srgbClr val="3B82F6">
              <a:alpha val="10000"/>
            </a:srgbClr>
          </a:solidFill>
          <a:ln w="9144">
            <a:solidFill>
              <a:srgbClr val="E6E8EB">
                <a:alpha val="20000"/>
              </a:srgbClr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5445491" y="1398389"/>
            <a:ext cx="3266312" cy="248245"/>
          </a:xfrm>
          <a:prstGeom prst="rect">
            <a:avLst/>
          </a:prstGeom>
          <a:noFill/>
        </p:spPr>
        <p:txBody>
          <a:bodyPr wrap="square" lIns="68072" tIns="68072" rIns="68072" bIns="68072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3B82F6"/>
                </a:solidFill>
              </a:rPr>
              <a:t>Détails Techniques</a:t>
            </a:r>
            <a:endParaRPr lang="en-US" sz="685" dirty="0"/>
          </a:p>
        </p:txBody>
      </p:sp>
      <p:sp>
        <p:nvSpPr>
          <p:cNvPr id="18" name="Text 15"/>
          <p:cNvSpPr/>
          <p:nvPr/>
        </p:nvSpPr>
        <p:spPr>
          <a:xfrm>
            <a:off x="4779169" y="1768078"/>
            <a:ext cx="527968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59E0B"/>
                </a:solidFill>
              </a:rPr>
              <a:t>Avantages</a:t>
            </a:r>
            <a:endParaRPr lang="en-US" sz="685" dirty="0"/>
          </a:p>
        </p:txBody>
      </p:sp>
      <p:sp>
        <p:nvSpPr>
          <p:cNvPr id="19" name="Text 16"/>
          <p:cNvSpPr/>
          <p:nvPr/>
        </p:nvSpPr>
        <p:spPr>
          <a:xfrm>
            <a:off x="5445491" y="1639491"/>
            <a:ext cx="3266312" cy="392906"/>
          </a:xfrm>
          <a:prstGeom prst="rect">
            <a:avLst/>
          </a:prstGeom>
          <a:noFill/>
        </p:spPr>
        <p:txBody>
          <a:bodyPr wrap="square" lIns="68072" tIns="68072" rIns="68072" bIns="68072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E6E8EB"/>
                </a:solidFill>
              </a:rPr>
              <a:t>Coût initial modéré, mise en service rapide, entretien aisé par couches minces.</a:t>
            </a:r>
            <a:endParaRPr lang="en-US" sz="725" dirty="0"/>
          </a:p>
        </p:txBody>
      </p:sp>
      <p:sp>
        <p:nvSpPr>
          <p:cNvPr id="20" name="Text 17"/>
          <p:cNvSpPr/>
          <p:nvPr/>
        </p:nvSpPr>
        <p:spPr>
          <a:xfrm>
            <a:off x="4779169" y="2160984"/>
            <a:ext cx="367959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59E0B"/>
                </a:solidFill>
              </a:rPr>
              <a:t>Limites</a:t>
            </a:r>
            <a:endParaRPr lang="en-US" sz="685" dirty="0"/>
          </a:p>
        </p:txBody>
      </p:sp>
      <p:sp>
        <p:nvSpPr>
          <p:cNvPr id="21" name="Text 18"/>
          <p:cNvSpPr/>
          <p:nvPr/>
        </p:nvSpPr>
        <p:spPr>
          <a:xfrm>
            <a:off x="5445491" y="2032397"/>
            <a:ext cx="3266312" cy="392906"/>
          </a:xfrm>
          <a:prstGeom prst="rect">
            <a:avLst/>
          </a:prstGeom>
          <a:noFill/>
        </p:spPr>
        <p:txBody>
          <a:bodyPr wrap="square" lIns="68072" tIns="68072" rIns="68072" bIns="68072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E6E8EB"/>
                </a:solidFill>
              </a:rPr>
              <a:t>Sensibilité à l'orniérage sous fort trafic lourd et aux températures élevées.</a:t>
            </a:r>
            <a:endParaRPr lang="en-US" sz="725" dirty="0"/>
          </a:p>
        </p:txBody>
      </p:sp>
      <p:sp>
        <p:nvSpPr>
          <p:cNvPr id="22" name="Text 19"/>
          <p:cNvSpPr/>
          <p:nvPr/>
        </p:nvSpPr>
        <p:spPr>
          <a:xfrm>
            <a:off x="4779169" y="2486025"/>
            <a:ext cx="517085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59E0B"/>
                </a:solidFill>
              </a:rPr>
              <a:t>Matériaux</a:t>
            </a:r>
            <a:endParaRPr lang="en-US" sz="685" dirty="0"/>
          </a:p>
        </p:txBody>
      </p:sp>
      <p:sp>
        <p:nvSpPr>
          <p:cNvPr id="23" name="Text 20"/>
          <p:cNvSpPr/>
          <p:nvPr/>
        </p:nvSpPr>
        <p:spPr>
          <a:xfrm>
            <a:off x="5445491" y="2425303"/>
            <a:ext cx="3266312" cy="257175"/>
          </a:xfrm>
          <a:prstGeom prst="rect">
            <a:avLst/>
          </a:prstGeom>
          <a:noFill/>
        </p:spPr>
        <p:txBody>
          <a:bodyPr wrap="square" lIns="68072" tIns="68072" rIns="68072" bIns="68072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E6E8EB"/>
                </a:solidFill>
              </a:rPr>
              <a:t>Enrobés bitumineux (BBSG, BBTM), Grave Bitume (GB).</a:t>
            </a:r>
            <a:endParaRPr lang="en-US" sz="725" dirty="0"/>
          </a:p>
        </p:txBody>
      </p:sp>
      <p:sp>
        <p:nvSpPr>
          <p:cNvPr id="24" name="Text 21"/>
          <p:cNvSpPr/>
          <p:nvPr/>
        </p:nvSpPr>
        <p:spPr>
          <a:xfrm>
            <a:off x="4779169" y="2743200"/>
            <a:ext cx="449777" cy="2714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59E0B"/>
                </a:solidFill>
              </a:rPr>
              <a:t>Durée de vie</a:t>
            </a:r>
            <a:endParaRPr lang="en-US" sz="685" dirty="0"/>
          </a:p>
        </p:txBody>
      </p:sp>
      <p:sp>
        <p:nvSpPr>
          <p:cNvPr id="25" name="Text 22"/>
          <p:cNvSpPr/>
          <p:nvPr/>
        </p:nvSpPr>
        <p:spPr>
          <a:xfrm>
            <a:off x="5445491" y="2682478"/>
            <a:ext cx="3266312" cy="392906"/>
          </a:xfrm>
          <a:prstGeom prst="rect">
            <a:avLst/>
          </a:prstGeom>
          <a:noFill/>
        </p:spPr>
        <p:txBody>
          <a:bodyPr wrap="square" lIns="68072" tIns="68072" rIns="68072" bIns="68072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E6E8EB"/>
                </a:solidFill>
              </a:rPr>
              <a:t>Généralement 15 à 20 ans avec un entretien régulier de la couche de surface.</a:t>
            </a:r>
            <a:endParaRPr lang="en-US" sz="7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57150"/>
            <a:ext cx="90297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" y="57150"/>
            <a:ext cx="9144000" cy="1007269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57150" y="1057275"/>
            <a:ext cx="9144000" cy="7144"/>
          </a:xfrm>
          <a:prstGeom prst="rect">
            <a:avLst/>
          </a:prstGeom>
          <a:solidFill>
            <a:srgbClr val="FAFAFB"/>
          </a:solidFill>
        </p:spPr>
      </p:sp>
      <p:sp>
        <p:nvSpPr>
          <p:cNvPr id="5" name="Text 2"/>
          <p:cNvSpPr/>
          <p:nvPr/>
        </p:nvSpPr>
        <p:spPr>
          <a:xfrm>
            <a:off x="485775" y="53262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3B82F6"/>
                </a:solidFill>
              </a:rPr>
              <a:t>Chaussées Rigides et Semi-Rigides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142875" y="1114425"/>
            <a:ext cx="996721" cy="158948"/>
          </a:xfrm>
          <a:prstGeom prst="rect">
            <a:avLst/>
          </a:prstGeom>
          <a:solidFill>
            <a:srgbClr val="3B82F6">
              <a:alpha val="10000"/>
            </a:srgbClr>
          </a:solidFill>
          <a:ln w="9144">
            <a:solidFill>
              <a:srgbClr val="3B82F6"/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142875" y="1114425"/>
            <a:ext cx="996721" cy="158948"/>
          </a:xfrm>
          <a:prstGeom prst="rect">
            <a:avLst/>
          </a:prstGeom>
          <a:noFill/>
        </p:spPr>
        <p:txBody>
          <a:bodyPr wrap="square" lIns="102108" tIns="34036" rIns="102108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3B82F6"/>
                </a:solidFill>
              </a:rPr>
              <a:t>Structure Rigide</a:t>
            </a:r>
            <a:endParaRPr lang="en-US" sz="585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1522512"/>
            <a:ext cx="171450" cy="17145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400050" y="1491258"/>
            <a:ext cx="1426992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59E0B"/>
                </a:solidFill>
              </a:rPr>
              <a:t>Béton de Ciment</a:t>
            </a:r>
            <a:endParaRPr lang="en-US" sz="1195" dirty="0"/>
          </a:p>
        </p:txBody>
      </p:sp>
      <p:sp>
        <p:nvSpPr>
          <p:cNvPr id="10" name="Text 6"/>
          <p:cNvSpPr/>
          <p:nvPr/>
        </p:nvSpPr>
        <p:spPr>
          <a:xfrm>
            <a:off x="142875" y="1839516"/>
            <a:ext cx="3857625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5" dirty="0">
                <a:solidFill>
                  <a:srgbClr val="E6E8EB">
                    <a:alpha val="90000"/>
                  </a:srgbClr>
                </a:solidFill>
              </a:rPr>
              <a:t>Dalles de béton travaillant en flexion : rigidité élevée pour une bonne répartition des charges.</a:t>
            </a:r>
            <a:endParaRPr lang="en-US" sz="835" dirty="0"/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5" y="2275284"/>
            <a:ext cx="85725" cy="8572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300038" y="2253853"/>
            <a:ext cx="1068911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E6E8EB"/>
                </a:solidFill>
              </a:rPr>
              <a:t>Durabilité :</a:t>
            </a:r>
            <a:r>
              <a:rPr lang="en-US" sz="780" dirty="0">
                <a:solidFill>
                  <a:srgbClr val="E6E8EB"/>
                </a:solidFill>
              </a:rPr>
              <a:t> &gt; 30 ans.</a:t>
            </a:r>
            <a:endParaRPr lang="en-US" sz="735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75" y="2478881"/>
            <a:ext cx="85725" cy="8572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300038" y="2457450"/>
            <a:ext cx="2200582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E6E8EB"/>
                </a:solidFill>
              </a:rPr>
              <a:t>Entretien :</a:t>
            </a:r>
            <a:r>
              <a:rPr lang="en-US" sz="780" dirty="0">
                <a:solidFill>
                  <a:srgbClr val="E6E8EB"/>
                </a:solidFill>
              </a:rPr>
              <a:t> Faible maintenance structurelle.</a:t>
            </a:r>
            <a:endParaRPr lang="en-US" sz="735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2875" y="2682478"/>
            <a:ext cx="85725" cy="85725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300038" y="2661047"/>
            <a:ext cx="2128670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E6E8EB"/>
                </a:solidFill>
              </a:rPr>
              <a:t>Sensibilité :</a:t>
            </a:r>
            <a:r>
              <a:rPr lang="en-US" sz="780" dirty="0">
                <a:solidFill>
                  <a:srgbClr val="E6E8EB"/>
                </a:solidFill>
              </a:rPr>
              <a:t> Fissuration thermique/retrait.</a:t>
            </a:r>
            <a:endParaRPr lang="en-US" sz="735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75" y="2886075"/>
            <a:ext cx="85725" cy="85725"/>
          </a:xfrm>
          <a:prstGeom prst="rect">
            <a:avLst/>
          </a:prstGeom>
        </p:spPr>
      </p:pic>
      <p:sp>
        <p:nvSpPr>
          <p:cNvPr id="18" name="Text 10"/>
          <p:cNvSpPr/>
          <p:nvPr/>
        </p:nvSpPr>
        <p:spPr>
          <a:xfrm>
            <a:off x="300038" y="2864644"/>
            <a:ext cx="1722788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E6E8EB"/>
                </a:solidFill>
              </a:rPr>
              <a:t>Coût :</a:t>
            </a:r>
            <a:r>
              <a:rPr lang="en-US" sz="780" dirty="0">
                <a:solidFill>
                  <a:srgbClr val="E6E8EB"/>
                </a:solidFill>
              </a:rPr>
              <a:t> Investissement initial élevé.</a:t>
            </a:r>
            <a:endParaRPr lang="en-US" sz="735" dirty="0"/>
          </a:p>
        </p:txBody>
      </p:sp>
      <p:sp>
        <p:nvSpPr>
          <p:cNvPr id="19" name="Shape 11"/>
          <p:cNvSpPr/>
          <p:nvPr/>
        </p:nvSpPr>
        <p:spPr>
          <a:xfrm>
            <a:off x="5257800" y="1114425"/>
            <a:ext cx="1233748" cy="158948"/>
          </a:xfrm>
          <a:prstGeom prst="rect">
            <a:avLst/>
          </a:prstGeom>
          <a:solidFill>
            <a:srgbClr val="3B82F6">
              <a:alpha val="10000"/>
            </a:srgbClr>
          </a:solidFill>
          <a:ln w="9144">
            <a:solidFill>
              <a:srgbClr val="3B82F6"/>
            </a:solidFill>
            <a:prstDash val="solid"/>
          </a:ln>
        </p:spPr>
      </p:sp>
      <p:sp>
        <p:nvSpPr>
          <p:cNvPr id="20" name="Text 12"/>
          <p:cNvSpPr/>
          <p:nvPr/>
        </p:nvSpPr>
        <p:spPr>
          <a:xfrm>
            <a:off x="5257800" y="1114425"/>
            <a:ext cx="1233748" cy="158948"/>
          </a:xfrm>
          <a:prstGeom prst="rect">
            <a:avLst/>
          </a:prstGeom>
          <a:noFill/>
        </p:spPr>
        <p:txBody>
          <a:bodyPr wrap="square" lIns="102108" tIns="34036" rIns="102108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3B82F6"/>
                </a:solidFill>
              </a:rPr>
              <a:t>Structure Semi-Rigide</a:t>
            </a:r>
            <a:endParaRPr lang="en-US" sz="585" dirty="0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57800" y="1522512"/>
            <a:ext cx="192881" cy="171450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5536406" y="1491258"/>
            <a:ext cx="1709700" cy="233958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600"/>
              </a:lnSpc>
              <a:buNone/>
            </a:pPr>
            <a:r>
              <a:rPr lang="en-US" sz="1195" b="1" dirty="0">
                <a:solidFill>
                  <a:srgbClr val="F59E0B"/>
                </a:solidFill>
              </a:rPr>
              <a:t>Liants Hydrauliques</a:t>
            </a:r>
            <a:endParaRPr lang="en-US" sz="1195" dirty="0"/>
          </a:p>
        </p:txBody>
      </p:sp>
      <p:sp>
        <p:nvSpPr>
          <p:cNvPr id="23" name="Text 14"/>
          <p:cNvSpPr/>
          <p:nvPr/>
        </p:nvSpPr>
        <p:spPr>
          <a:xfrm>
            <a:off x="5257800" y="1839516"/>
            <a:ext cx="3857625" cy="3429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5" dirty="0">
                <a:solidFill>
                  <a:srgbClr val="E6E8EB">
                    <a:alpha val="90000"/>
                  </a:srgbClr>
                </a:solidFill>
              </a:rPr>
              <a:t>Assise traitée aux liants hydrauliques, surmontée d'une couche bitumineuse : compromis souplesse/rigidité.</a:t>
            </a:r>
            <a:endParaRPr lang="en-US" sz="835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7800" y="2275284"/>
            <a:ext cx="85725" cy="85725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5414963" y="2253853"/>
            <a:ext cx="2263787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E6E8EB"/>
                </a:solidFill>
              </a:rPr>
              <a:t>Performance :</a:t>
            </a:r>
            <a:r>
              <a:rPr lang="en-US" sz="780" dirty="0">
                <a:solidFill>
                  <a:srgbClr val="E6E8EB"/>
                </a:solidFill>
              </a:rPr>
              <a:t> Résistance aux déformations.</a:t>
            </a:r>
            <a:endParaRPr lang="en-US" sz="735" dirty="0"/>
          </a:p>
        </p:txBody>
      </p:sp>
      <p:pic>
        <p:nvPicPr>
          <p:cNvPr id="26" name="Image 8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7800" y="2478881"/>
            <a:ext cx="85725" cy="85725"/>
          </a:xfrm>
          <a:prstGeom prst="rect">
            <a:avLst/>
          </a:prstGeom>
        </p:spPr>
      </p:pic>
      <p:sp>
        <p:nvSpPr>
          <p:cNvPr id="27" name="Text 16"/>
          <p:cNvSpPr/>
          <p:nvPr/>
        </p:nvSpPr>
        <p:spPr>
          <a:xfrm>
            <a:off x="5414963" y="2457450"/>
            <a:ext cx="2341615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E6E8EB"/>
                </a:solidFill>
              </a:rPr>
              <a:t>Économie :</a:t>
            </a:r>
            <a:r>
              <a:rPr lang="en-US" sz="780" dirty="0">
                <a:solidFill>
                  <a:srgbClr val="E6E8EB"/>
                </a:solidFill>
              </a:rPr>
              <a:t> Matériaux locaux traités possibles.</a:t>
            </a:r>
            <a:endParaRPr lang="en-US" sz="735" dirty="0"/>
          </a:p>
        </p:txBody>
      </p:sp>
      <p:pic>
        <p:nvPicPr>
          <p:cNvPr id="28" name="Image 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57800" y="2682478"/>
            <a:ext cx="85725" cy="85725"/>
          </a:xfrm>
          <a:prstGeom prst="rect">
            <a:avLst/>
          </a:prstGeom>
        </p:spPr>
      </p:pic>
      <p:sp>
        <p:nvSpPr>
          <p:cNvPr id="29" name="Text 17"/>
          <p:cNvSpPr/>
          <p:nvPr/>
        </p:nvSpPr>
        <p:spPr>
          <a:xfrm>
            <a:off x="5414963" y="2661047"/>
            <a:ext cx="1780329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E6E8EB"/>
                </a:solidFill>
              </a:rPr>
              <a:t>Pathologie :</a:t>
            </a:r>
            <a:r>
              <a:rPr lang="en-US" sz="780" dirty="0">
                <a:solidFill>
                  <a:srgbClr val="E6E8EB"/>
                </a:solidFill>
              </a:rPr>
              <a:t> Remontée de fissures.</a:t>
            </a:r>
            <a:endParaRPr lang="en-US" sz="735" dirty="0"/>
          </a:p>
        </p:txBody>
      </p:sp>
      <p:pic>
        <p:nvPicPr>
          <p:cNvPr id="30" name="Image 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7800" y="2886075"/>
            <a:ext cx="85725" cy="85725"/>
          </a:xfrm>
          <a:prstGeom prst="rect">
            <a:avLst/>
          </a:prstGeom>
        </p:spPr>
      </p:pic>
      <p:sp>
        <p:nvSpPr>
          <p:cNvPr id="31" name="Text 18"/>
          <p:cNvSpPr/>
          <p:nvPr/>
        </p:nvSpPr>
        <p:spPr>
          <a:xfrm>
            <a:off x="5414963" y="2864644"/>
            <a:ext cx="1994641" cy="14644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000"/>
              </a:lnSpc>
              <a:buNone/>
            </a:pPr>
            <a:r>
              <a:rPr lang="en-US" sz="735" b="1" dirty="0">
                <a:solidFill>
                  <a:srgbClr val="E6E8EB"/>
                </a:solidFill>
              </a:rPr>
              <a:t>Mise en œuvre :</a:t>
            </a:r>
            <a:r>
              <a:rPr lang="en-US" sz="780" dirty="0">
                <a:solidFill>
                  <a:srgbClr val="E6E8EB"/>
                </a:solidFill>
              </a:rPr>
              <a:t> Délai de prise du liant.</a:t>
            </a:r>
            <a:endParaRPr lang="en-US" sz="735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1007269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1000125"/>
            <a:ext cx="9144000" cy="7144"/>
          </a:xfrm>
          <a:prstGeom prst="rect">
            <a:avLst/>
          </a:prstGeom>
          <a:solidFill>
            <a:srgbClr val="FAFAFB"/>
          </a:solidFill>
        </p:spPr>
      </p:sp>
      <p:sp>
        <p:nvSpPr>
          <p:cNvPr id="5" name="Text 2"/>
          <p:cNvSpPr/>
          <p:nvPr/>
        </p:nvSpPr>
        <p:spPr>
          <a:xfrm>
            <a:off x="428625" y="47547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3B82F6"/>
                </a:solidFill>
              </a:rPr>
              <a:t>Matériaux de Construction Routière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346472" y="1171575"/>
            <a:ext cx="2586038" cy="3971925"/>
          </a:xfrm>
          <a:prstGeom prst="rect">
            <a:avLst/>
          </a:prstGeom>
          <a:solidFill>
            <a:srgbClr val="E6E8EB">
              <a:alpha val="2000"/>
            </a:srgbClr>
          </a:solidFill>
          <a:ln w="9144">
            <a:solidFill>
              <a:srgbClr val="E6E8EB">
                <a:alpha val="1000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350044" y="1171575"/>
            <a:ext cx="2571750" cy="578644"/>
          </a:xfrm>
          <a:prstGeom prst="rect">
            <a:avLst/>
          </a:prstGeom>
          <a:solidFill>
            <a:srgbClr val="3B82F6">
              <a:alpha val="10000"/>
            </a:srgbClr>
          </a:solidFill>
        </p:spPr>
      </p:sp>
      <p:sp>
        <p:nvSpPr>
          <p:cNvPr id="8" name="Shape 5"/>
          <p:cNvSpPr/>
          <p:nvPr/>
        </p:nvSpPr>
        <p:spPr>
          <a:xfrm>
            <a:off x="350044" y="1743075"/>
            <a:ext cx="2571750" cy="7144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9" name="Text 6"/>
          <p:cNvSpPr/>
          <p:nvPr/>
        </p:nvSpPr>
        <p:spPr>
          <a:xfrm>
            <a:off x="350044" y="1443038"/>
            <a:ext cx="2571750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3B82F6"/>
                </a:solidFill>
              </a:rPr>
              <a:t>Granulats</a:t>
            </a:r>
            <a:endParaRPr lang="en-US" sz="885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44" y="1884164"/>
            <a:ext cx="285750" cy="28575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92919" y="2303859"/>
            <a:ext cx="228600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E6E8EB"/>
                </a:solidFill>
              </a:rPr>
              <a:t>Squelette Minéral</a:t>
            </a:r>
            <a:endParaRPr lang="en-US" sz="785" dirty="0"/>
          </a:p>
        </p:txBody>
      </p:sp>
      <p:sp>
        <p:nvSpPr>
          <p:cNvPr id="12" name="Text 8"/>
          <p:cNvSpPr/>
          <p:nvPr/>
        </p:nvSpPr>
        <p:spPr>
          <a:xfrm>
            <a:off x="492919" y="2559248"/>
            <a:ext cx="2286000" cy="48002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25" dirty="0">
                <a:solidFill>
                  <a:srgbClr val="E6E8EB">
                    <a:alpha val="80000"/>
                  </a:srgbClr>
                </a:solidFill>
              </a:rPr>
              <a:t>Constituent 90 à 95% du poids de la chaussée. Ils assurent la résistance mécanique et la stabilité par frottement interne.</a:t>
            </a:r>
            <a:endParaRPr lang="en-US" sz="725" dirty="0"/>
          </a:p>
        </p:txBody>
      </p:sp>
      <p:sp>
        <p:nvSpPr>
          <p:cNvPr id="13" name="Text 9"/>
          <p:cNvSpPr/>
          <p:nvPr/>
        </p:nvSpPr>
        <p:spPr>
          <a:xfrm>
            <a:off x="621506" y="3139287"/>
            <a:ext cx="21574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75" dirty="0">
                <a:solidFill>
                  <a:srgbClr val="3B82F6"/>
                </a:solidFill>
              </a:rPr>
              <a:t>Sables et gravillons concassés</a:t>
            </a:r>
            <a:endParaRPr lang="en-US" sz="675" dirty="0"/>
          </a:p>
        </p:txBody>
      </p:sp>
      <p:sp>
        <p:nvSpPr>
          <p:cNvPr id="14" name="Text 10"/>
          <p:cNvSpPr/>
          <p:nvPr/>
        </p:nvSpPr>
        <p:spPr>
          <a:xfrm>
            <a:off x="621506" y="3323239"/>
            <a:ext cx="21574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75" dirty="0">
                <a:solidFill>
                  <a:srgbClr val="3B82F6"/>
                </a:solidFill>
              </a:rPr>
              <a:t>Grave non traitée (GNT)</a:t>
            </a:r>
            <a:endParaRPr lang="en-US" sz="675" dirty="0"/>
          </a:p>
        </p:txBody>
      </p:sp>
      <p:sp>
        <p:nvSpPr>
          <p:cNvPr id="15" name="Text 11"/>
          <p:cNvSpPr/>
          <p:nvPr/>
        </p:nvSpPr>
        <p:spPr>
          <a:xfrm>
            <a:off x="621506" y="3507191"/>
            <a:ext cx="21574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75" dirty="0">
                <a:solidFill>
                  <a:srgbClr val="3B82F6"/>
                </a:solidFill>
              </a:rPr>
              <a:t>Résistance à l'usure (Micro-Deval)</a:t>
            </a:r>
            <a:endParaRPr lang="en-US" sz="675" dirty="0"/>
          </a:p>
        </p:txBody>
      </p:sp>
      <p:sp>
        <p:nvSpPr>
          <p:cNvPr id="16" name="Shape 12"/>
          <p:cNvSpPr/>
          <p:nvPr/>
        </p:nvSpPr>
        <p:spPr>
          <a:xfrm>
            <a:off x="3271838" y="1171575"/>
            <a:ext cx="2586038" cy="3971925"/>
          </a:xfrm>
          <a:prstGeom prst="rect">
            <a:avLst/>
          </a:prstGeom>
          <a:solidFill>
            <a:srgbClr val="E6E8EB">
              <a:alpha val="2000"/>
            </a:srgbClr>
          </a:solidFill>
          <a:ln w="9144">
            <a:solidFill>
              <a:srgbClr val="E6E8EB">
                <a:alpha val="10000"/>
              </a:srgbClr>
            </a:solidFill>
            <a:prstDash val="solid"/>
          </a:ln>
        </p:spPr>
      </p:sp>
      <p:sp>
        <p:nvSpPr>
          <p:cNvPr id="17" name="Shape 13"/>
          <p:cNvSpPr/>
          <p:nvPr/>
        </p:nvSpPr>
        <p:spPr>
          <a:xfrm>
            <a:off x="3278981" y="1171575"/>
            <a:ext cx="2571750" cy="578644"/>
          </a:xfrm>
          <a:prstGeom prst="rect">
            <a:avLst/>
          </a:prstGeom>
          <a:solidFill>
            <a:srgbClr val="3B82F6">
              <a:alpha val="10000"/>
            </a:srgbClr>
          </a:solidFill>
        </p:spPr>
      </p:sp>
      <p:sp>
        <p:nvSpPr>
          <p:cNvPr id="18" name="Shape 14"/>
          <p:cNvSpPr/>
          <p:nvPr/>
        </p:nvSpPr>
        <p:spPr>
          <a:xfrm>
            <a:off x="3278981" y="1743075"/>
            <a:ext cx="2571750" cy="7144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19" name="Text 15"/>
          <p:cNvSpPr/>
          <p:nvPr/>
        </p:nvSpPr>
        <p:spPr>
          <a:xfrm>
            <a:off x="3278981" y="1443038"/>
            <a:ext cx="2571750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3B82F6"/>
                </a:solidFill>
              </a:rPr>
              <a:t>Liants Hydrocarbonés</a:t>
            </a:r>
            <a:endParaRPr lang="en-US" sz="885" dirty="0"/>
          </a:p>
        </p:txBody>
      </p:sp>
      <p:pic>
        <p:nvPicPr>
          <p:cNvPr id="20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700" y="1884164"/>
            <a:ext cx="214313" cy="285750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3421856" y="2303859"/>
            <a:ext cx="228600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E6E8EB"/>
                </a:solidFill>
              </a:rPr>
              <a:t>Cohésion et Étanchéité</a:t>
            </a:r>
            <a:endParaRPr lang="en-US" sz="785" dirty="0"/>
          </a:p>
        </p:txBody>
      </p:sp>
      <p:sp>
        <p:nvSpPr>
          <p:cNvPr id="22" name="Text 17"/>
          <p:cNvSpPr/>
          <p:nvPr/>
        </p:nvSpPr>
        <p:spPr>
          <a:xfrm>
            <a:off x="3421856" y="2559248"/>
            <a:ext cx="2286000" cy="48002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25" dirty="0">
                <a:solidFill>
                  <a:srgbClr val="E6E8EB">
                    <a:alpha val="80000"/>
                  </a:srgbClr>
                </a:solidFill>
              </a:rPr>
              <a:t>Le bitume lie les granulats entre eux, apporte de la flexibilité et protège la structure contre les infiltrations d'eau.</a:t>
            </a:r>
            <a:endParaRPr lang="en-US" sz="725" dirty="0"/>
          </a:p>
        </p:txBody>
      </p:sp>
      <p:sp>
        <p:nvSpPr>
          <p:cNvPr id="23" name="Text 18"/>
          <p:cNvSpPr/>
          <p:nvPr/>
        </p:nvSpPr>
        <p:spPr>
          <a:xfrm>
            <a:off x="3550444" y="3139287"/>
            <a:ext cx="21574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75" dirty="0">
                <a:solidFill>
                  <a:srgbClr val="3B82F6"/>
                </a:solidFill>
              </a:rPr>
              <a:t>Bitumes purs et modifiés</a:t>
            </a:r>
            <a:endParaRPr lang="en-US" sz="675" dirty="0"/>
          </a:p>
        </p:txBody>
      </p:sp>
      <p:sp>
        <p:nvSpPr>
          <p:cNvPr id="24" name="Text 19"/>
          <p:cNvSpPr/>
          <p:nvPr/>
        </p:nvSpPr>
        <p:spPr>
          <a:xfrm>
            <a:off x="3550444" y="3323239"/>
            <a:ext cx="21574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75" dirty="0">
                <a:solidFill>
                  <a:srgbClr val="3B82F6"/>
                </a:solidFill>
              </a:rPr>
              <a:t>Émulsions de bitume</a:t>
            </a:r>
            <a:endParaRPr lang="en-US" sz="675" dirty="0"/>
          </a:p>
        </p:txBody>
      </p:sp>
      <p:sp>
        <p:nvSpPr>
          <p:cNvPr id="25" name="Text 20"/>
          <p:cNvSpPr/>
          <p:nvPr/>
        </p:nvSpPr>
        <p:spPr>
          <a:xfrm>
            <a:off x="3550444" y="3507191"/>
            <a:ext cx="21574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75" dirty="0">
                <a:solidFill>
                  <a:srgbClr val="3B82F6"/>
                </a:solidFill>
              </a:rPr>
              <a:t>Enrobés à chaud et à froid</a:t>
            </a:r>
            <a:endParaRPr lang="en-US" sz="675" dirty="0"/>
          </a:p>
        </p:txBody>
      </p:sp>
      <p:sp>
        <p:nvSpPr>
          <p:cNvPr id="26" name="Shape 21"/>
          <p:cNvSpPr/>
          <p:nvPr/>
        </p:nvSpPr>
        <p:spPr>
          <a:xfrm>
            <a:off x="6204347" y="1171575"/>
            <a:ext cx="2586038" cy="3971925"/>
          </a:xfrm>
          <a:prstGeom prst="rect">
            <a:avLst/>
          </a:prstGeom>
          <a:solidFill>
            <a:srgbClr val="E6E8EB">
              <a:alpha val="2000"/>
            </a:srgbClr>
          </a:solidFill>
          <a:ln w="9144">
            <a:solidFill>
              <a:srgbClr val="E6E8EB">
                <a:alpha val="10000"/>
              </a:srgbClr>
            </a:solidFill>
            <a:prstDash val="solid"/>
          </a:ln>
        </p:spPr>
      </p:sp>
      <p:sp>
        <p:nvSpPr>
          <p:cNvPr id="27" name="Shape 22"/>
          <p:cNvSpPr/>
          <p:nvPr/>
        </p:nvSpPr>
        <p:spPr>
          <a:xfrm>
            <a:off x="6215063" y="1171575"/>
            <a:ext cx="2571750" cy="578644"/>
          </a:xfrm>
          <a:prstGeom prst="rect">
            <a:avLst/>
          </a:prstGeom>
          <a:solidFill>
            <a:srgbClr val="3B82F6">
              <a:alpha val="10000"/>
            </a:srgbClr>
          </a:solidFill>
        </p:spPr>
      </p:sp>
      <p:sp>
        <p:nvSpPr>
          <p:cNvPr id="28" name="Shape 23"/>
          <p:cNvSpPr/>
          <p:nvPr/>
        </p:nvSpPr>
        <p:spPr>
          <a:xfrm>
            <a:off x="6215063" y="1743075"/>
            <a:ext cx="2571750" cy="7144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29" name="Text 24"/>
          <p:cNvSpPr/>
          <p:nvPr/>
        </p:nvSpPr>
        <p:spPr>
          <a:xfrm>
            <a:off x="6215063" y="1443038"/>
            <a:ext cx="2571750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ctr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3B82F6"/>
                </a:solidFill>
              </a:rPr>
              <a:t>Liants Hydrauliques</a:t>
            </a:r>
            <a:endParaRPr lang="en-US" sz="885" dirty="0"/>
          </a:p>
        </p:txBody>
      </p:sp>
      <p:pic>
        <p:nvPicPr>
          <p:cNvPr id="30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0203" y="1884164"/>
            <a:ext cx="321469" cy="285750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6357938" y="2303859"/>
            <a:ext cx="2286000" cy="15537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785" b="1" dirty="0">
                <a:solidFill>
                  <a:srgbClr val="E6E8EB"/>
                </a:solidFill>
              </a:rPr>
              <a:t>Rigidité et Stabilisation</a:t>
            </a:r>
            <a:endParaRPr lang="en-US" sz="785" dirty="0"/>
          </a:p>
        </p:txBody>
      </p:sp>
      <p:sp>
        <p:nvSpPr>
          <p:cNvPr id="32" name="Text 26"/>
          <p:cNvSpPr/>
          <p:nvPr/>
        </p:nvSpPr>
        <p:spPr>
          <a:xfrm>
            <a:off x="6357938" y="2559248"/>
            <a:ext cx="2286000" cy="48002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300"/>
              </a:lnSpc>
              <a:buNone/>
            </a:pPr>
            <a:r>
              <a:rPr lang="en-US" sz="725" dirty="0">
                <a:solidFill>
                  <a:srgbClr val="E6E8EB">
                    <a:alpha val="80000"/>
                  </a:srgbClr>
                </a:solidFill>
              </a:rPr>
              <a:t>Utilisés pour traiter les sols en place ou créer des assises rigides. Ils augmentent considérablement la portance.</a:t>
            </a:r>
            <a:endParaRPr lang="en-US" sz="725" dirty="0"/>
          </a:p>
        </p:txBody>
      </p:sp>
      <p:sp>
        <p:nvSpPr>
          <p:cNvPr id="33" name="Text 27"/>
          <p:cNvSpPr/>
          <p:nvPr/>
        </p:nvSpPr>
        <p:spPr>
          <a:xfrm>
            <a:off x="6486525" y="3139287"/>
            <a:ext cx="21574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75" dirty="0">
                <a:solidFill>
                  <a:srgbClr val="3B82F6"/>
                </a:solidFill>
              </a:rPr>
              <a:t>Ciments routiers</a:t>
            </a:r>
            <a:endParaRPr lang="en-US" sz="675" dirty="0"/>
          </a:p>
        </p:txBody>
      </p:sp>
      <p:sp>
        <p:nvSpPr>
          <p:cNvPr id="34" name="Text 28"/>
          <p:cNvSpPr/>
          <p:nvPr/>
        </p:nvSpPr>
        <p:spPr>
          <a:xfrm>
            <a:off x="6486525" y="3323239"/>
            <a:ext cx="21574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75" dirty="0">
                <a:solidFill>
                  <a:srgbClr val="3B82F6"/>
                </a:solidFill>
              </a:rPr>
              <a:t>Laitiers de haut-fourneau</a:t>
            </a:r>
            <a:endParaRPr lang="en-US" sz="675" dirty="0"/>
          </a:p>
        </p:txBody>
      </p:sp>
      <p:sp>
        <p:nvSpPr>
          <p:cNvPr id="35" name="Text 29"/>
          <p:cNvSpPr/>
          <p:nvPr/>
        </p:nvSpPr>
        <p:spPr>
          <a:xfrm>
            <a:off x="6486525" y="3507191"/>
            <a:ext cx="2157413" cy="12680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75" dirty="0">
                <a:solidFill>
                  <a:srgbClr val="3B82F6"/>
                </a:solidFill>
              </a:rPr>
              <a:t>Graves traitées aux liants (GTLH)</a:t>
            </a:r>
            <a:endParaRPr lang="en-US" sz="6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57150"/>
            <a:ext cx="90297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" y="57150"/>
            <a:ext cx="9144000" cy="1007269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57150" y="1057275"/>
            <a:ext cx="9144000" cy="7144"/>
          </a:xfrm>
          <a:prstGeom prst="rect">
            <a:avLst/>
          </a:prstGeom>
          <a:solidFill>
            <a:srgbClr val="FAFAFB"/>
          </a:solidFill>
        </p:spPr>
      </p:sp>
      <p:sp>
        <p:nvSpPr>
          <p:cNvPr id="5" name="Text 2"/>
          <p:cNvSpPr/>
          <p:nvPr/>
        </p:nvSpPr>
        <p:spPr>
          <a:xfrm>
            <a:off x="485775" y="53262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3B82F6"/>
                </a:solidFill>
              </a:rPr>
              <a:t>Principes de Dimensionnement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485775" y="1271588"/>
            <a:ext cx="4071938" cy="914400"/>
          </a:xfrm>
          <a:prstGeom prst="rect">
            <a:avLst/>
          </a:prstGeom>
          <a:solidFill>
            <a:srgbClr val="E6E8EB">
              <a:alpha val="3000"/>
            </a:srgbClr>
          </a:solidFill>
          <a:ln w="9144">
            <a:solidFill>
              <a:srgbClr val="E6E8EB">
                <a:alpha val="10000"/>
              </a:srgbClr>
            </a:solidFill>
            <a:prstDash val="solid"/>
          </a:ln>
        </p:spPr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397496"/>
            <a:ext cx="214313" cy="17145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50119" y="1385888"/>
            <a:ext cx="865259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E6E8EB"/>
                </a:solidFill>
              </a:rPr>
              <a:t>Trafic (NPL)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628650" y="1637705"/>
            <a:ext cx="3786188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E6E8EB">
                    <a:alpha val="70000"/>
                  </a:srgbClr>
                </a:solidFill>
              </a:rPr>
              <a:t>Nombre cumulé de poids lourds (&gt;3.5t) sur la durée de service. Calculé en essieux équivalents de référence (130 kN).</a:t>
            </a:r>
            <a:endParaRPr lang="en-US" sz="780" dirty="0"/>
          </a:p>
        </p:txBody>
      </p:sp>
      <p:sp>
        <p:nvSpPr>
          <p:cNvPr id="10" name="Shape 6"/>
          <p:cNvSpPr/>
          <p:nvPr/>
        </p:nvSpPr>
        <p:spPr>
          <a:xfrm>
            <a:off x="4700588" y="1271588"/>
            <a:ext cx="4071938" cy="914400"/>
          </a:xfrm>
          <a:prstGeom prst="rect">
            <a:avLst/>
          </a:prstGeom>
          <a:solidFill>
            <a:srgbClr val="E6E8EB">
              <a:alpha val="3000"/>
            </a:srgbClr>
          </a:solidFill>
          <a:ln w="9144">
            <a:solidFill>
              <a:srgbClr val="E6E8EB">
                <a:alpha val="10000"/>
              </a:srgbClr>
            </a:solidFill>
            <a:prstDash val="solid"/>
          </a:ln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43463" y="1397496"/>
            <a:ext cx="171450" cy="17145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122069" y="1385888"/>
            <a:ext cx="937701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E6E8EB"/>
                </a:solidFill>
              </a:rPr>
              <a:t>Sol Support</a:t>
            </a:r>
            <a:endParaRPr lang="en-US" sz="1050" dirty="0"/>
          </a:p>
        </p:txBody>
      </p:sp>
      <p:sp>
        <p:nvSpPr>
          <p:cNvPr id="13" name="Text 8"/>
          <p:cNvSpPr/>
          <p:nvPr/>
        </p:nvSpPr>
        <p:spPr>
          <a:xfrm>
            <a:off x="4843463" y="1637705"/>
            <a:ext cx="3786188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E6E8EB">
                    <a:alpha val="70000"/>
                  </a:srgbClr>
                </a:solidFill>
              </a:rPr>
              <a:t>Caractérisé par sa portance (module d'élasticité) et sa classe de plateforme (PF1 à PF4) après travaux de terrassement.</a:t>
            </a:r>
            <a:endParaRPr lang="en-US" sz="780" dirty="0"/>
          </a:p>
        </p:txBody>
      </p:sp>
      <p:sp>
        <p:nvSpPr>
          <p:cNvPr id="14" name="Shape 9"/>
          <p:cNvSpPr/>
          <p:nvPr/>
        </p:nvSpPr>
        <p:spPr>
          <a:xfrm>
            <a:off x="485775" y="2314575"/>
            <a:ext cx="4071938" cy="914400"/>
          </a:xfrm>
          <a:prstGeom prst="rect">
            <a:avLst/>
          </a:prstGeom>
          <a:solidFill>
            <a:srgbClr val="E6E8EB">
              <a:alpha val="3000"/>
            </a:srgbClr>
          </a:solidFill>
          <a:ln w="9144">
            <a:solidFill>
              <a:srgbClr val="E6E8EB">
                <a:alpha val="10000"/>
              </a:srgbClr>
            </a:solidFill>
            <a:prstDash val="solid"/>
          </a:ln>
        </p:spPr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" y="2440484"/>
            <a:ext cx="214313" cy="17145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950119" y="2428875"/>
            <a:ext cx="1216307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E6E8EB"/>
                </a:solidFill>
              </a:rPr>
              <a:t>Environnement</a:t>
            </a:r>
            <a:endParaRPr lang="en-US" sz="1050" dirty="0"/>
          </a:p>
        </p:txBody>
      </p:sp>
      <p:sp>
        <p:nvSpPr>
          <p:cNvPr id="17" name="Text 11"/>
          <p:cNvSpPr/>
          <p:nvPr/>
        </p:nvSpPr>
        <p:spPr>
          <a:xfrm>
            <a:off x="628650" y="2680692"/>
            <a:ext cx="3786188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E6E8EB">
                    <a:alpha val="70000"/>
                  </a:srgbClr>
                </a:solidFill>
              </a:rPr>
              <a:t>Prise en compte des cycles de gel/dégel (indice de gel) et de l'influence de l'eau sur la portance des sols fins.</a:t>
            </a:r>
            <a:endParaRPr lang="en-US" sz="780" dirty="0"/>
          </a:p>
        </p:txBody>
      </p:sp>
      <p:sp>
        <p:nvSpPr>
          <p:cNvPr id="18" name="Shape 12"/>
          <p:cNvSpPr/>
          <p:nvPr/>
        </p:nvSpPr>
        <p:spPr>
          <a:xfrm>
            <a:off x="4700588" y="2314575"/>
            <a:ext cx="4071938" cy="914400"/>
          </a:xfrm>
          <a:prstGeom prst="rect">
            <a:avLst/>
          </a:prstGeom>
          <a:solidFill>
            <a:srgbClr val="E6E8EB">
              <a:alpha val="3000"/>
            </a:srgbClr>
          </a:solidFill>
          <a:ln w="9144">
            <a:solidFill>
              <a:srgbClr val="E6E8EB">
                <a:alpha val="10000"/>
              </a:srgbClr>
            </a:solidFill>
            <a:prstDash val="solid"/>
          </a:ln>
        </p:spPr>
      </p:sp>
      <p:pic>
        <p:nvPicPr>
          <p:cNvPr id="19" name="Image 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3463" y="2440484"/>
            <a:ext cx="171450" cy="171450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5122069" y="2428875"/>
            <a:ext cx="786538" cy="194667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1050" dirty="0">
                <a:solidFill>
                  <a:srgbClr val="E6E8EB"/>
                </a:solidFill>
              </a:rPr>
              <a:t>Matériaux</a:t>
            </a:r>
            <a:endParaRPr lang="en-US" sz="1050" dirty="0"/>
          </a:p>
        </p:txBody>
      </p:sp>
      <p:sp>
        <p:nvSpPr>
          <p:cNvPr id="21" name="Text 14"/>
          <p:cNvSpPr/>
          <p:nvPr/>
        </p:nvSpPr>
        <p:spPr>
          <a:xfrm>
            <a:off x="4843463" y="2680692"/>
            <a:ext cx="3786188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80" dirty="0">
                <a:solidFill>
                  <a:srgbClr val="E6E8EB">
                    <a:alpha val="70000"/>
                  </a:srgbClr>
                </a:solidFill>
              </a:rPr>
              <a:t>Propriétés mécaniques : module de rigidité, résistance à la fatigue et lois de comportement sous sollicitations répétées.</a:t>
            </a:r>
            <a:endParaRPr lang="en-US" sz="780" dirty="0"/>
          </a:p>
        </p:txBody>
      </p:sp>
      <p:sp>
        <p:nvSpPr>
          <p:cNvPr id="22" name="Text 15"/>
          <p:cNvSpPr/>
          <p:nvPr/>
        </p:nvSpPr>
        <p:spPr>
          <a:xfrm>
            <a:off x="485775" y="3507581"/>
            <a:ext cx="8286750" cy="21431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3B82F6"/>
                </a:solidFill>
              </a:rPr>
              <a:t>Approches de Calcul</a:t>
            </a:r>
            <a:endParaRPr lang="en-US" sz="1160" dirty="0"/>
          </a:p>
        </p:txBody>
      </p:sp>
      <p:sp>
        <p:nvSpPr>
          <p:cNvPr id="23" name="Text 16"/>
          <p:cNvSpPr/>
          <p:nvPr/>
        </p:nvSpPr>
        <p:spPr>
          <a:xfrm>
            <a:off x="621506" y="3807619"/>
            <a:ext cx="3900488" cy="18286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785" b="1" dirty="0">
                <a:solidFill>
                  <a:srgbClr val="E6E8EB"/>
                </a:solidFill>
              </a:rPr>
              <a:t>Méthode Empirique</a:t>
            </a:r>
            <a:endParaRPr lang="en-US" sz="785" dirty="0"/>
          </a:p>
        </p:txBody>
      </p:sp>
      <p:sp>
        <p:nvSpPr>
          <p:cNvPr id="24" name="Text 17"/>
          <p:cNvSpPr/>
          <p:nvPr/>
        </p:nvSpPr>
        <p:spPr>
          <a:xfrm>
            <a:off x="621506" y="4033345"/>
            <a:ext cx="3900488" cy="36572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5" dirty="0">
                <a:solidFill>
                  <a:srgbClr val="E6E8EB"/>
                </a:solidFill>
              </a:rPr>
              <a:t>Utilisation de catalogues de structures types basés sur l'expérience et les observations de terrain.</a:t>
            </a:r>
            <a:endParaRPr lang="en-US" sz="835" dirty="0"/>
          </a:p>
        </p:txBody>
      </p:sp>
      <p:sp>
        <p:nvSpPr>
          <p:cNvPr id="25" name="Text 18"/>
          <p:cNvSpPr/>
          <p:nvPr/>
        </p:nvSpPr>
        <p:spPr>
          <a:xfrm>
            <a:off x="4872038" y="3807619"/>
            <a:ext cx="3900488" cy="182863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785" b="1" dirty="0">
                <a:solidFill>
                  <a:srgbClr val="E6E8EB"/>
                </a:solidFill>
              </a:rPr>
              <a:t>Méthode Rationnelle</a:t>
            </a:r>
            <a:endParaRPr lang="en-US" sz="785" dirty="0"/>
          </a:p>
        </p:txBody>
      </p:sp>
      <p:sp>
        <p:nvSpPr>
          <p:cNvPr id="26" name="Text 19"/>
          <p:cNvSpPr/>
          <p:nvPr/>
        </p:nvSpPr>
        <p:spPr>
          <a:xfrm>
            <a:off x="4872038" y="4033345"/>
            <a:ext cx="3900488" cy="36572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400"/>
              </a:lnSpc>
              <a:buNone/>
            </a:pPr>
            <a:r>
              <a:rPr lang="en-US" sz="835" dirty="0">
                <a:solidFill>
                  <a:srgbClr val="E6E8EB"/>
                </a:solidFill>
              </a:rPr>
              <a:t>Modélisation mathématique (logiciels type Alizé) simulant les contraintes et déformations dans chaque couche.</a:t>
            </a:r>
            <a:endParaRPr lang="en-US" sz="83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" y="57150"/>
            <a:ext cx="90297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7150" y="57150"/>
            <a:ext cx="9144000" cy="1007269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57150" y="1057275"/>
            <a:ext cx="9144000" cy="7144"/>
          </a:xfrm>
          <a:prstGeom prst="rect">
            <a:avLst/>
          </a:prstGeom>
          <a:solidFill>
            <a:srgbClr val="FAFAFB"/>
          </a:solidFill>
        </p:spPr>
      </p:sp>
      <p:sp>
        <p:nvSpPr>
          <p:cNvPr id="5" name="Text 2"/>
          <p:cNvSpPr/>
          <p:nvPr/>
        </p:nvSpPr>
        <p:spPr>
          <a:xfrm>
            <a:off x="485775" y="53262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3B82F6"/>
                </a:solidFill>
              </a:rPr>
              <a:t>Entretien et Pathologies des Chaussées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85775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F59E0B"/>
                </a:solidFill>
              </a:rPr>
              <a:t>Dégradations Courantes</a:t>
            </a:r>
            <a:endParaRPr lang="en-US" sz="1160" dirty="0"/>
          </a:p>
        </p:txBody>
      </p:sp>
      <p:sp>
        <p:nvSpPr>
          <p:cNvPr id="7" name="Shape 4"/>
          <p:cNvSpPr/>
          <p:nvPr/>
        </p:nvSpPr>
        <p:spPr>
          <a:xfrm>
            <a:off x="485775" y="1643063"/>
            <a:ext cx="371475" cy="371475"/>
          </a:xfrm>
          <a:prstGeom prst="rect">
            <a:avLst/>
          </a:prstGeom>
          <a:solidFill>
            <a:srgbClr val="E6E8EB">
              <a:alpha val="5000"/>
            </a:srgbClr>
          </a:solidFill>
          <a:ln w="9144">
            <a:solidFill>
              <a:srgbClr val="3B82F6">
                <a:alpha val="30000"/>
              </a:srgbClr>
            </a:solidFill>
            <a:prstDash val="solid"/>
          </a:ln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072" y="1750219"/>
            <a:ext cx="178594" cy="142875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57263" y="1643063"/>
            <a:ext cx="367188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E6E8EB"/>
                </a:solidFill>
              </a:rPr>
              <a:t>Orniérage</a:t>
            </a:r>
            <a:endParaRPr lang="en-US" sz="885" dirty="0"/>
          </a:p>
        </p:txBody>
      </p:sp>
      <p:sp>
        <p:nvSpPr>
          <p:cNvPr id="10" name="Text 6"/>
          <p:cNvSpPr/>
          <p:nvPr/>
        </p:nvSpPr>
        <p:spPr>
          <a:xfrm>
            <a:off x="957263" y="1853803"/>
            <a:ext cx="3671888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E6E8EB">
                    <a:alpha val="70000"/>
                  </a:srgbClr>
                </a:solidFill>
              </a:rPr>
              <a:t>Déformations permanentes longitudinales sous le passage des roues. Cause : fatigue des couches ou fluage du bitume.</a:t>
            </a:r>
            <a:endParaRPr lang="en-US" sz="725" dirty="0"/>
          </a:p>
        </p:txBody>
      </p:sp>
      <p:sp>
        <p:nvSpPr>
          <p:cNvPr id="11" name="Shape 7"/>
          <p:cNvSpPr/>
          <p:nvPr/>
        </p:nvSpPr>
        <p:spPr>
          <a:xfrm>
            <a:off x="485775" y="2268141"/>
            <a:ext cx="371475" cy="371475"/>
          </a:xfrm>
          <a:prstGeom prst="rect">
            <a:avLst/>
          </a:prstGeom>
          <a:solidFill>
            <a:srgbClr val="E6E8EB">
              <a:alpha val="5000"/>
            </a:srgbClr>
          </a:solidFill>
          <a:ln w="9144">
            <a:solidFill>
              <a:srgbClr val="3B82F6">
                <a:alpha val="30000"/>
              </a:srgbClr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002" y="2375297"/>
            <a:ext cx="160734" cy="142875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957263" y="2268141"/>
            <a:ext cx="367188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E6E8EB"/>
                </a:solidFill>
              </a:rPr>
              <a:t>Fissuration</a:t>
            </a:r>
            <a:endParaRPr lang="en-US" sz="885" dirty="0"/>
          </a:p>
        </p:txBody>
      </p:sp>
      <p:sp>
        <p:nvSpPr>
          <p:cNvPr id="14" name="Text 9"/>
          <p:cNvSpPr/>
          <p:nvPr/>
        </p:nvSpPr>
        <p:spPr>
          <a:xfrm>
            <a:off x="957263" y="2478881"/>
            <a:ext cx="3671888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E6E8EB">
                    <a:alpha val="70000"/>
                  </a:srgbClr>
                </a:solidFill>
              </a:rPr>
              <a:t>Fissures transversales, longitudinales ou faïençage. Causes : retrait thermique, fatigue structurelle ou vieillissement du liant.</a:t>
            </a:r>
            <a:endParaRPr lang="en-US" sz="725" dirty="0"/>
          </a:p>
        </p:txBody>
      </p:sp>
      <p:sp>
        <p:nvSpPr>
          <p:cNvPr id="15" name="Shape 10"/>
          <p:cNvSpPr/>
          <p:nvPr/>
        </p:nvSpPr>
        <p:spPr>
          <a:xfrm>
            <a:off x="485775" y="2893219"/>
            <a:ext cx="371475" cy="371475"/>
          </a:xfrm>
          <a:prstGeom prst="rect">
            <a:avLst/>
          </a:prstGeom>
          <a:solidFill>
            <a:srgbClr val="E6E8EB">
              <a:alpha val="5000"/>
            </a:srgbClr>
          </a:solidFill>
          <a:ln w="9144">
            <a:solidFill>
              <a:srgbClr val="3B82F6">
                <a:alpha val="30000"/>
              </a:srgbClr>
            </a:solidFill>
            <a:prstDash val="solid"/>
          </a:ln>
        </p:spPr>
      </p:sp>
      <p:sp>
        <p:nvSpPr>
          <p:cNvPr id="16" name="Text 11"/>
          <p:cNvSpPr/>
          <p:nvPr/>
        </p:nvSpPr>
        <p:spPr>
          <a:xfrm>
            <a:off x="957263" y="2893219"/>
            <a:ext cx="3671888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885" b="1" dirty="0">
                <a:solidFill>
                  <a:srgbClr val="E6E8EB"/>
                </a:solidFill>
              </a:rPr>
              <a:t>Nids-de-poule</a:t>
            </a:r>
            <a:endParaRPr lang="en-US" sz="885" dirty="0"/>
          </a:p>
        </p:txBody>
      </p:sp>
      <p:sp>
        <p:nvSpPr>
          <p:cNvPr id="17" name="Text 12"/>
          <p:cNvSpPr/>
          <p:nvPr/>
        </p:nvSpPr>
        <p:spPr>
          <a:xfrm>
            <a:off x="957263" y="3103959"/>
            <a:ext cx="3671888" cy="30003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E6E8EB">
                    <a:alpha val="70000"/>
                  </a:srgbClr>
                </a:solidFill>
              </a:rPr>
              <a:t>Désagrégation localisée de la couche de roulement. Cause : infiltration d'eau combinée aux cycles de gel/dégel.</a:t>
            </a:r>
            <a:endParaRPr lang="en-US" sz="725" dirty="0"/>
          </a:p>
        </p:txBody>
      </p:sp>
      <p:sp>
        <p:nvSpPr>
          <p:cNvPr id="18" name="Text 13"/>
          <p:cNvSpPr/>
          <p:nvPr/>
        </p:nvSpPr>
        <p:spPr>
          <a:xfrm>
            <a:off x="4629150" y="1285875"/>
            <a:ext cx="4143375" cy="214313"/>
          </a:xfrm>
          <a:prstGeom prst="rect">
            <a:avLst/>
          </a:prstGeom>
          <a:noFill/>
        </p:spPr>
        <p:txBody>
          <a:bodyPr wrap="none" lIns="127508" tIns="0" rIns="0" bIns="0" rtlCol="0" anchor="t">
            <a:spAutoFit/>
          </a:bodyPr>
          <a:lstStyle/>
          <a:p>
            <a:pPr marL="0" indent="0" algn="l">
              <a:lnSpc>
                <a:spcPts val="1500"/>
              </a:lnSpc>
              <a:buNone/>
            </a:pPr>
            <a:r>
              <a:rPr lang="en-US" sz="1160" dirty="0">
                <a:solidFill>
                  <a:srgbClr val="F59E0B"/>
                </a:solidFill>
              </a:rPr>
              <a:t>Stratégies de Maintenance</a:t>
            </a:r>
            <a:endParaRPr lang="en-US" sz="1160" dirty="0"/>
          </a:p>
        </p:txBody>
      </p:sp>
      <p:sp>
        <p:nvSpPr>
          <p:cNvPr id="19" name="Shape 14"/>
          <p:cNvSpPr/>
          <p:nvPr/>
        </p:nvSpPr>
        <p:spPr>
          <a:xfrm>
            <a:off x="4632722" y="1646634"/>
            <a:ext cx="1372521" cy="305395"/>
          </a:xfrm>
          <a:prstGeom prst="rect">
            <a:avLst/>
          </a:prstGeom>
          <a:solidFill>
            <a:srgbClr val="3B82F6">
              <a:alpha val="10000"/>
            </a:srgbClr>
          </a:solidFill>
          <a:ln w="9144">
            <a:solidFill>
              <a:srgbClr val="E6E8EB">
                <a:alpha val="10000"/>
              </a:srgbClr>
            </a:solidFill>
            <a:prstDash val="solid"/>
          </a:ln>
        </p:spPr>
      </p:sp>
      <p:sp>
        <p:nvSpPr>
          <p:cNvPr id="20" name="Text 15"/>
          <p:cNvSpPr/>
          <p:nvPr/>
        </p:nvSpPr>
        <p:spPr>
          <a:xfrm>
            <a:off x="4632722" y="1646634"/>
            <a:ext cx="1372521" cy="305395"/>
          </a:xfrm>
          <a:prstGeom prst="rect">
            <a:avLst/>
          </a:prstGeom>
          <a:noFill/>
        </p:spPr>
        <p:txBody>
          <a:bodyPr wrap="square" lIns="102108" tIns="102108" rIns="102108" bIns="1021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3B82F6"/>
                </a:solidFill>
              </a:rPr>
              <a:t>Type d'Entretien</a:t>
            </a:r>
            <a:endParaRPr lang="en-US" sz="685" dirty="0"/>
          </a:p>
        </p:txBody>
      </p:sp>
      <p:sp>
        <p:nvSpPr>
          <p:cNvPr id="21" name="Shape 16"/>
          <p:cNvSpPr/>
          <p:nvPr/>
        </p:nvSpPr>
        <p:spPr>
          <a:xfrm>
            <a:off x="6005243" y="1646634"/>
            <a:ext cx="2763710" cy="305395"/>
          </a:xfrm>
          <a:prstGeom prst="rect">
            <a:avLst/>
          </a:prstGeom>
          <a:solidFill>
            <a:srgbClr val="3B82F6">
              <a:alpha val="10000"/>
            </a:srgbClr>
          </a:solidFill>
          <a:ln w="9144">
            <a:solidFill>
              <a:srgbClr val="E6E8EB">
                <a:alpha val="10000"/>
              </a:srgbClr>
            </a:solidFill>
            <a:prstDash val="solid"/>
          </a:ln>
        </p:spPr>
      </p:sp>
      <p:sp>
        <p:nvSpPr>
          <p:cNvPr id="22" name="Text 17"/>
          <p:cNvSpPr/>
          <p:nvPr/>
        </p:nvSpPr>
        <p:spPr>
          <a:xfrm>
            <a:off x="6005243" y="1646634"/>
            <a:ext cx="2763710" cy="305395"/>
          </a:xfrm>
          <a:prstGeom prst="rect">
            <a:avLst/>
          </a:prstGeom>
          <a:noFill/>
        </p:spPr>
        <p:txBody>
          <a:bodyPr wrap="square" lIns="102108" tIns="102108" rIns="102108" bIns="1021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3B82F6"/>
                </a:solidFill>
              </a:rPr>
              <a:t>Actions Techniques</a:t>
            </a:r>
            <a:endParaRPr lang="en-US" sz="685" dirty="0"/>
          </a:p>
        </p:txBody>
      </p:sp>
      <p:sp>
        <p:nvSpPr>
          <p:cNvPr id="23" name="Text 18"/>
          <p:cNvSpPr/>
          <p:nvPr/>
        </p:nvSpPr>
        <p:spPr>
          <a:xfrm>
            <a:off x="4722019" y="2034183"/>
            <a:ext cx="1193927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59E0B"/>
                </a:solidFill>
              </a:rPr>
              <a:t>Préventif</a:t>
            </a:r>
            <a:endParaRPr lang="en-US" sz="685" dirty="0"/>
          </a:p>
        </p:txBody>
      </p:sp>
      <p:sp>
        <p:nvSpPr>
          <p:cNvPr id="24" name="Text 19"/>
          <p:cNvSpPr/>
          <p:nvPr/>
        </p:nvSpPr>
        <p:spPr>
          <a:xfrm>
            <a:off x="4722019" y="2205633"/>
            <a:ext cx="1193927" cy="27146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E6E8EB"/>
                </a:solidFill>
              </a:rPr>
              <a:t>Protéger la structure existante</a:t>
            </a:r>
            <a:endParaRPr lang="en-US" sz="725" dirty="0"/>
          </a:p>
        </p:txBody>
      </p:sp>
      <p:sp>
        <p:nvSpPr>
          <p:cNvPr id="25" name="Text 20"/>
          <p:cNvSpPr/>
          <p:nvPr/>
        </p:nvSpPr>
        <p:spPr>
          <a:xfrm>
            <a:off x="6005243" y="1944886"/>
            <a:ext cx="2763710" cy="621506"/>
          </a:xfrm>
          <a:prstGeom prst="rect">
            <a:avLst/>
          </a:prstGeom>
          <a:noFill/>
        </p:spPr>
        <p:txBody>
          <a:bodyPr wrap="square" lIns="102108" tIns="102108" rIns="102108" bIns="1021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E6E8EB"/>
                </a:solidFill>
              </a:rPr>
              <a:t>Enduits superficiels, enrobés très minces (BBTM), pontage de fissures.</a:t>
            </a:r>
            <a:endParaRPr lang="en-US" sz="725" dirty="0"/>
          </a:p>
        </p:txBody>
      </p:sp>
      <p:sp>
        <p:nvSpPr>
          <p:cNvPr id="26" name="Text 21"/>
          <p:cNvSpPr/>
          <p:nvPr/>
        </p:nvSpPr>
        <p:spPr>
          <a:xfrm>
            <a:off x="4722019" y="2655689"/>
            <a:ext cx="1193927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59E0B"/>
                </a:solidFill>
              </a:rPr>
              <a:t>Curatif</a:t>
            </a:r>
            <a:endParaRPr lang="en-US" sz="685" dirty="0"/>
          </a:p>
        </p:txBody>
      </p:sp>
      <p:sp>
        <p:nvSpPr>
          <p:cNvPr id="27" name="Text 22"/>
          <p:cNvSpPr/>
          <p:nvPr/>
        </p:nvSpPr>
        <p:spPr>
          <a:xfrm>
            <a:off x="4722019" y="2827139"/>
            <a:ext cx="1193927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E6E8EB"/>
                </a:solidFill>
              </a:rPr>
              <a:t>Rétablir la portance</a:t>
            </a:r>
            <a:endParaRPr lang="en-US" sz="725" dirty="0"/>
          </a:p>
        </p:txBody>
      </p:sp>
      <p:sp>
        <p:nvSpPr>
          <p:cNvPr id="28" name="Text 23"/>
          <p:cNvSpPr/>
          <p:nvPr/>
        </p:nvSpPr>
        <p:spPr>
          <a:xfrm>
            <a:off x="6005243" y="2566392"/>
            <a:ext cx="2763710" cy="485775"/>
          </a:xfrm>
          <a:prstGeom prst="rect">
            <a:avLst/>
          </a:prstGeom>
          <a:noFill/>
        </p:spPr>
        <p:txBody>
          <a:bodyPr wrap="square" lIns="102108" tIns="102108" rIns="102108" bIns="1021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E6E8EB"/>
                </a:solidFill>
              </a:rPr>
              <a:t>Rabotage et remplacement de la couche de surface, renforcement structurel.</a:t>
            </a:r>
            <a:endParaRPr lang="en-US" sz="725" dirty="0"/>
          </a:p>
        </p:txBody>
      </p:sp>
      <p:sp>
        <p:nvSpPr>
          <p:cNvPr id="29" name="Text 24"/>
          <p:cNvSpPr/>
          <p:nvPr/>
        </p:nvSpPr>
        <p:spPr>
          <a:xfrm>
            <a:off x="4722019" y="3141464"/>
            <a:ext cx="1193927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685" b="1" dirty="0">
                <a:solidFill>
                  <a:srgbClr val="F59E0B"/>
                </a:solidFill>
              </a:rPr>
              <a:t>Reconstruction</a:t>
            </a:r>
            <a:endParaRPr lang="en-US" sz="685" dirty="0"/>
          </a:p>
        </p:txBody>
      </p:sp>
      <p:sp>
        <p:nvSpPr>
          <p:cNvPr id="30" name="Text 25"/>
          <p:cNvSpPr/>
          <p:nvPr/>
        </p:nvSpPr>
        <p:spPr>
          <a:xfrm>
            <a:off x="4722019" y="3312914"/>
            <a:ext cx="1193927" cy="135731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E6E8EB"/>
                </a:solidFill>
              </a:rPr>
              <a:t>Fin de vie structurelle</a:t>
            </a:r>
            <a:endParaRPr lang="en-US" sz="725" dirty="0"/>
          </a:p>
        </p:txBody>
      </p:sp>
      <p:sp>
        <p:nvSpPr>
          <p:cNvPr id="31" name="Text 26"/>
          <p:cNvSpPr/>
          <p:nvPr/>
        </p:nvSpPr>
        <p:spPr>
          <a:xfrm>
            <a:off x="6005243" y="3052167"/>
            <a:ext cx="2763710" cy="485775"/>
          </a:xfrm>
          <a:prstGeom prst="rect">
            <a:avLst/>
          </a:prstGeom>
          <a:noFill/>
        </p:spPr>
        <p:txBody>
          <a:bodyPr wrap="square" lIns="102108" tIns="102108" rIns="102108" bIns="102108" rtlCol="0" anchor="ctr">
            <a:spAutoFit/>
          </a:bodyPr>
          <a:lstStyle/>
          <a:p>
            <a:pPr marL="0" indent="0" algn="l">
              <a:lnSpc>
                <a:spcPts val="900"/>
              </a:lnSpc>
              <a:buNone/>
            </a:pPr>
            <a:r>
              <a:rPr lang="en-US" sz="725" dirty="0">
                <a:solidFill>
                  <a:srgbClr val="E6E8EB"/>
                </a:solidFill>
              </a:rPr>
              <a:t>Démolition complète et reconstruction à neuf de l'ensemble des couches.</a:t>
            </a:r>
            <a:endParaRPr lang="en-US" sz="725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-57150"/>
            <a:ext cx="9144000" cy="950119"/>
          </a:xfrm>
          <a:prstGeom prst="rect">
            <a:avLst/>
          </a:prstGeom>
          <a:solidFill>
            <a:srgbClr val="000000">
              <a:alpha val="0"/>
            </a:srgbClr>
          </a:solidFill>
        </p:spPr>
      </p:sp>
      <p:sp>
        <p:nvSpPr>
          <p:cNvPr id="4" name="Shape 1"/>
          <p:cNvSpPr/>
          <p:nvPr/>
        </p:nvSpPr>
        <p:spPr>
          <a:xfrm>
            <a:off x="0" y="885825"/>
            <a:ext cx="9144000" cy="7144"/>
          </a:xfrm>
          <a:prstGeom prst="rect">
            <a:avLst/>
          </a:prstGeom>
          <a:solidFill>
            <a:srgbClr val="FAFAFB"/>
          </a:solidFill>
        </p:spPr>
      </p:sp>
      <p:sp>
        <p:nvSpPr>
          <p:cNvPr id="5" name="Text 2"/>
          <p:cNvSpPr/>
          <p:nvPr/>
        </p:nvSpPr>
        <p:spPr>
          <a:xfrm>
            <a:off x="428625" y="418328"/>
            <a:ext cx="8715375" cy="312539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2200"/>
              </a:lnSpc>
              <a:buNone/>
            </a:pPr>
            <a:r>
              <a:rPr lang="en-US" sz="1600" b="1" kern="0" spc="2" dirty="0">
                <a:solidFill>
                  <a:srgbClr val="3B82F6"/>
                </a:solidFill>
              </a:rPr>
              <a:t>Conclusion et Perspectives d'Innovation</a:t>
            </a:r>
            <a:endParaRPr lang="en-US" sz="1600" dirty="0"/>
          </a:p>
        </p:txBody>
      </p:sp>
      <p:sp>
        <p:nvSpPr>
          <p:cNvPr id="6" name="Shape 3"/>
          <p:cNvSpPr/>
          <p:nvPr/>
        </p:nvSpPr>
        <p:spPr>
          <a:xfrm>
            <a:off x="292894" y="1028700"/>
            <a:ext cx="8558213" cy="1071563"/>
          </a:xfrm>
          <a:prstGeom prst="rect">
            <a:avLst/>
          </a:prstGeom>
          <a:solidFill>
            <a:srgbClr val="3B82F6">
              <a:alpha val="5000"/>
            </a:srgbClr>
          </a:solidFill>
          <a:ln w="9144">
            <a:solidFill>
              <a:srgbClr val="3B82F6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414338" y="942975"/>
            <a:ext cx="528638" cy="123230"/>
          </a:xfrm>
          <a:prstGeom prst="rect">
            <a:avLst/>
          </a:prstGeom>
          <a:solidFill>
            <a:srgbClr val="3B82F6"/>
          </a:solidFill>
        </p:spPr>
      </p:sp>
      <p:sp>
        <p:nvSpPr>
          <p:cNvPr id="8" name="Text 5"/>
          <p:cNvSpPr/>
          <p:nvPr/>
        </p:nvSpPr>
        <p:spPr>
          <a:xfrm>
            <a:off x="414338" y="942975"/>
            <a:ext cx="528638" cy="123230"/>
          </a:xfrm>
          <a:prstGeom prst="rect">
            <a:avLst/>
          </a:prstGeom>
          <a:noFill/>
        </p:spPr>
        <p:txBody>
          <a:bodyPr wrap="none" lIns="68072" tIns="17018" rIns="68072" bIns="0" rtlCol="0" anchor="t">
            <a:spAutoFit/>
          </a:bodyPr>
          <a:lstStyle/>
          <a:p>
            <a:pPr marL="0" indent="0" algn="l">
              <a:lnSpc>
                <a:spcPts val="800"/>
              </a:lnSpc>
              <a:buNone/>
            </a:pPr>
            <a:r>
              <a:rPr lang="en-US" sz="585" b="1" dirty="0">
                <a:solidFill>
                  <a:srgbClr val="1A2530"/>
                </a:solidFill>
              </a:rPr>
              <a:t>SYNTHÈSE</a:t>
            </a:r>
            <a:endParaRPr lang="en-US" sz="585" dirty="0"/>
          </a:p>
        </p:txBody>
      </p:sp>
      <p:sp>
        <p:nvSpPr>
          <p:cNvPr id="9" name="Text 6"/>
          <p:cNvSpPr/>
          <p:nvPr/>
        </p:nvSpPr>
        <p:spPr>
          <a:xfrm>
            <a:off x="428625" y="1257300"/>
            <a:ext cx="8286750" cy="685800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050" dirty="0">
                <a:solidFill>
                  <a:srgbClr val="E6E8EB"/>
                </a:solidFill>
              </a:rPr>
              <a:t>Les infrastructures routières constituent le socle de la mobilité moderne. Leur pérennité repose sur une </a:t>
            </a:r>
            <a:r>
              <a:rPr lang="en-US" sz="985" b="1" dirty="0">
                <a:solidFill>
                  <a:srgbClr val="E6E8EB"/>
                </a:solidFill>
              </a:rPr>
              <a:t>conception rigoureuse</a:t>
            </a:r>
            <a:r>
              <a:rPr lang="en-US" sz="1050" dirty="0">
                <a:solidFill>
                  <a:srgbClr val="E6E8EB"/>
                </a:solidFill>
              </a:rPr>
              <a:t>, une </a:t>
            </a:r>
            <a:r>
              <a:rPr lang="en-US" sz="985" b="1" dirty="0">
                <a:solidFill>
                  <a:srgbClr val="E6E8EB"/>
                </a:solidFill>
              </a:rPr>
              <a:t>sélection précise des matériaux</a:t>
            </a:r>
            <a:r>
              <a:rPr lang="en-US" sz="1050" dirty="0">
                <a:solidFill>
                  <a:srgbClr val="E6E8EB"/>
                </a:solidFill>
              </a:rPr>
              <a:t> et une </a:t>
            </a:r>
            <a:r>
              <a:rPr lang="en-US" sz="985" b="1" dirty="0">
                <a:solidFill>
                  <a:srgbClr val="E6E8EB"/>
                </a:solidFill>
              </a:rPr>
              <a:t>stratégie d'entretien proactive</a:t>
            </a:r>
            <a:r>
              <a:rPr lang="en-US" sz="1050" dirty="0">
                <a:solidFill>
                  <a:srgbClr val="E6E8EB"/>
                </a:solidFill>
              </a:rPr>
              <a:t> pour répondre aux défis du </a:t>
            </a:r>
            <a:r>
              <a:rPr lang="en-US" sz="1050" dirty="0">
                <a:solidFill>
                  <a:srgbClr val="E6E8EB"/>
                </a:solidFill>
              </a:rPr>
              <a:t>trafic croissant.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28625" y="2271713"/>
            <a:ext cx="2695566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59E0B"/>
                </a:solidFill>
              </a:rPr>
              <a:t>Durabilité</a:t>
            </a:r>
            <a:endParaRPr lang="en-US" sz="940" dirty="0"/>
          </a:p>
        </p:txBody>
      </p:sp>
      <p:sp>
        <p:nvSpPr>
          <p:cNvPr id="11" name="Text 8"/>
          <p:cNvSpPr/>
          <p:nvPr/>
        </p:nvSpPr>
        <p:spPr>
          <a:xfrm>
            <a:off x="428625" y="2489597"/>
            <a:ext cx="2695566" cy="4500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E6E8EB">
                    <a:alpha val="70000"/>
                  </a:srgbClr>
                </a:solidFill>
              </a:rPr>
              <a:t>Généralisation du recyclage des agrégats d'enrobés et utilisation de liants biosourcés pour réduire l'empreinte carbone du secteur.</a:t>
            </a:r>
            <a:endParaRPr lang="en-US" sz="725" dirty="0"/>
          </a:p>
        </p:txBody>
      </p:sp>
      <p:sp>
        <p:nvSpPr>
          <p:cNvPr id="12" name="Text 9"/>
          <p:cNvSpPr/>
          <p:nvPr/>
        </p:nvSpPr>
        <p:spPr>
          <a:xfrm>
            <a:off x="3224203" y="2271713"/>
            <a:ext cx="2695566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59E0B"/>
                </a:solidFill>
              </a:rPr>
              <a:t>Résilience</a:t>
            </a:r>
            <a:endParaRPr lang="en-US" sz="940" dirty="0"/>
          </a:p>
        </p:txBody>
      </p:sp>
      <p:sp>
        <p:nvSpPr>
          <p:cNvPr id="13" name="Text 10"/>
          <p:cNvSpPr/>
          <p:nvPr/>
        </p:nvSpPr>
        <p:spPr>
          <a:xfrm>
            <a:off x="3224203" y="2489597"/>
            <a:ext cx="2695566" cy="4500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E6E8EB">
                    <a:alpha val="70000"/>
                  </a:srgbClr>
                </a:solidFill>
              </a:rPr>
              <a:t>Adaptation des structures aux changements climatiques : chaussées drainantes contre les inondations et matériaux résistants aux canicules.</a:t>
            </a:r>
            <a:endParaRPr lang="en-US" sz="725" dirty="0"/>
          </a:p>
        </p:txBody>
      </p:sp>
      <p:sp>
        <p:nvSpPr>
          <p:cNvPr id="14" name="Text 11"/>
          <p:cNvSpPr/>
          <p:nvPr/>
        </p:nvSpPr>
        <p:spPr>
          <a:xfrm>
            <a:off x="6019781" y="2271713"/>
            <a:ext cx="2695594" cy="175022"/>
          </a:xfrm>
          <a:prstGeom prst="rect">
            <a:avLst/>
          </a:prstGeom>
          <a:noFill/>
        </p:spPr>
        <p:txBody>
          <a:bodyPr wrap="non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940" dirty="0">
                <a:solidFill>
                  <a:srgbClr val="F59E0B"/>
                </a:solidFill>
              </a:rPr>
              <a:t>Connectivité</a:t>
            </a:r>
            <a:endParaRPr lang="en-US" sz="940" dirty="0"/>
          </a:p>
        </p:txBody>
      </p:sp>
      <p:sp>
        <p:nvSpPr>
          <p:cNvPr id="15" name="Text 12"/>
          <p:cNvSpPr/>
          <p:nvPr/>
        </p:nvSpPr>
        <p:spPr>
          <a:xfrm>
            <a:off x="6019781" y="2489597"/>
            <a:ext cx="2695594" cy="45005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ts val="1200"/>
              </a:lnSpc>
              <a:buNone/>
            </a:pPr>
            <a:r>
              <a:rPr lang="en-US" sz="725" dirty="0">
                <a:solidFill>
                  <a:srgbClr val="E6E8EB">
                    <a:alpha val="70000"/>
                  </a:srgbClr>
                </a:solidFill>
              </a:rPr>
              <a:t>Développement des "routes intelligentes" capables de produire de l'énergie (solaire) et de communiquer avec les véhicules autonomes.</a:t>
            </a:r>
            <a:endParaRPr lang="en-US" sz="725" dirty="0"/>
          </a:p>
        </p:txBody>
      </p:sp>
      <p:sp>
        <p:nvSpPr>
          <p:cNvPr id="16" name="Text 13"/>
          <p:cNvSpPr/>
          <p:nvPr/>
        </p:nvSpPr>
        <p:spPr>
          <a:xfrm>
            <a:off x="2366535" y="3068241"/>
            <a:ext cx="4410903" cy="319683"/>
          </a:xfrm>
          <a:prstGeom prst="rect">
            <a:avLst/>
          </a:prstGeom>
          <a:noFill/>
        </p:spPr>
        <p:txBody>
          <a:bodyPr wrap="square" lIns="0" tIns="0" rIns="0" bIns="102108" rtlCol="0" anchor="t">
            <a:spAutoFit/>
          </a:bodyPr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70" dirty="0">
                <a:solidFill>
                  <a:srgbClr val="3B82F6"/>
                </a:solidFill>
              </a:rPr>
              <a:t>Vers une infrastructure routière durable et intelligente.</a:t>
            </a:r>
            <a:endParaRPr lang="en-US" sz="127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5799</Words>
  <Application>WPS Presentation</Application>
  <PresentationFormat>On-screen Show (16:9)</PresentationFormat>
  <Paragraphs>246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6" baseType="lpstr">
      <vt:lpstr>Arial</vt:lpstr>
      <vt:lpstr>SimSun</vt:lpstr>
      <vt:lpstr>Wingdings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PptxGenJS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creator>PptxGenJS</dc:creator>
  <dc:subject>PptxGenJS Presentation</dc:subject>
  <cp:lastModifiedBy>Ridoine</cp:lastModifiedBy>
  <cp:revision>2</cp:revision>
  <dcterms:created xsi:type="dcterms:W3CDTF">2026-02-15T18:25:00Z</dcterms:created>
  <dcterms:modified xsi:type="dcterms:W3CDTF">2026-02-21T11:31:05Z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A85A33CFA4E3448881E2A7884F911EA8_12</vt:lpwstr>
  </property>
  <property fmtid="{D5CDD505-2E9C-101B-9397-08002B2CF9AE}" pid="3" name="KSOProductBuildVer">
    <vt:lpwstr>1033-12.2.0.23196</vt:lpwstr>
  </property>
</Properties>
</file>