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42900" y="763516"/>
            <a:ext cx="5280654" cy="100581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342900" y="763516"/>
            <a:ext cx="71438" cy="1005818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5" name="Text 2"/>
          <p:cNvSpPr/>
          <p:nvPr/>
        </p:nvSpPr>
        <p:spPr>
          <a:xfrm>
            <a:off x="342900" y="763516"/>
            <a:ext cx="5280654" cy="1005818"/>
          </a:xfrm>
          <a:prstGeom prst="rect">
            <a:avLst/>
          </a:prstGeom>
          <a:noFill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95" b="1" dirty="0">
                <a:solidFill>
                  <a:srgbClr val="102A43"/>
                </a:solidFill>
              </a:rPr>
              <a:t>Les Ponts en Génie Civil</a:t>
            </a:r>
            <a:endParaRPr lang="en-US" sz="3295" dirty="0"/>
          </a:p>
        </p:txBody>
      </p:sp>
      <p:sp>
        <p:nvSpPr>
          <p:cNvPr id="6" name="Text 3"/>
          <p:cNvSpPr/>
          <p:nvPr/>
        </p:nvSpPr>
        <p:spPr>
          <a:xfrm>
            <a:off x="342900" y="2140809"/>
            <a:ext cx="5280654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243B53"/>
                </a:solidFill>
              </a:rPr>
              <a:t>Conception, Structure et Innovations</a:t>
            </a:r>
            <a:endParaRPr lang="en-US" sz="1705" dirty="0"/>
          </a:p>
        </p:txBody>
      </p:sp>
      <p:sp>
        <p:nvSpPr>
          <p:cNvPr id="9" name="Shape 5"/>
          <p:cNvSpPr/>
          <p:nvPr/>
        </p:nvSpPr>
        <p:spPr>
          <a:xfrm>
            <a:off x="5623554" y="0"/>
            <a:ext cx="3520446" cy="5143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10" name="Shape 6"/>
          <p:cNvSpPr/>
          <p:nvPr/>
        </p:nvSpPr>
        <p:spPr>
          <a:xfrm>
            <a:off x="6090745" y="457200"/>
            <a:ext cx="2586038" cy="1728788"/>
          </a:xfrm>
          <a:prstGeom prst="rect">
            <a:avLst/>
          </a:prstGeom>
          <a:solidFill>
            <a:srgbClr val="F0F4F8">
              <a:alpha val="10000"/>
            </a:srgbClr>
          </a:solidFill>
          <a:ln w="9144">
            <a:solidFill>
              <a:srgbClr val="F0F4F8">
                <a:alpha val="2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Anatomie d'un Pont : Composants Clés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Structure et Appuis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52" y="1785938"/>
            <a:ext cx="160734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Tablier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Partie supérieure supportant la circulation. Transmet les charges aux appuis.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428625" y="2353866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41" y="2461022"/>
            <a:ext cx="107156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353866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Appuis (Culées &amp; Piles)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564606"/>
            <a:ext cx="3643313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Les culées (extrémités) et piles (intermédiaires) supportent le tablier.</a:t>
            </a:r>
            <a:endParaRPr lang="en-US" sz="780" dirty="0"/>
          </a:p>
        </p:txBody>
      </p:sp>
      <p:sp>
        <p:nvSpPr>
          <p:cNvPr id="15" name="Shape 10"/>
          <p:cNvSpPr/>
          <p:nvPr/>
        </p:nvSpPr>
        <p:spPr>
          <a:xfrm>
            <a:off x="428625" y="2868216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11" y="2975372"/>
            <a:ext cx="125016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8688" y="2868216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Fondations</a:t>
            </a:r>
            <a:endParaRPr lang="en-US" sz="885" dirty="0"/>
          </a:p>
        </p:txBody>
      </p:sp>
      <p:sp>
        <p:nvSpPr>
          <p:cNvPr id="18" name="Text 12"/>
          <p:cNvSpPr/>
          <p:nvPr/>
        </p:nvSpPr>
        <p:spPr>
          <a:xfrm>
            <a:off x="928688" y="3078956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Transmettent les charges au sol. Peuvent être superficielles ou profondes (pieux).</a:t>
            </a:r>
            <a:endParaRPr lang="en-US" sz="780" dirty="0"/>
          </a:p>
        </p:txBody>
      </p:sp>
      <p:sp>
        <p:nvSpPr>
          <p:cNvPr id="19" name="Text 13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Terminologie Technique</a:t>
            </a:r>
            <a:endParaRPr lang="en-US" sz="1160" dirty="0"/>
          </a:p>
        </p:txBody>
      </p:sp>
      <p:sp>
        <p:nvSpPr>
          <p:cNvPr id="20" name="Shape 14"/>
          <p:cNvSpPr/>
          <p:nvPr/>
        </p:nvSpPr>
        <p:spPr>
          <a:xfrm>
            <a:off x="4575572" y="1682353"/>
            <a:ext cx="781236" cy="351830"/>
          </a:xfrm>
          <a:prstGeom prst="rect">
            <a:avLst/>
          </a:prstGeom>
          <a:solidFill>
            <a:srgbClr val="243B53"/>
          </a:solidFill>
          <a:ln w="9144">
            <a:solidFill>
              <a:srgbClr val="102A43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575572" y="1682353"/>
            <a:ext cx="781236" cy="351830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0F4F8"/>
                </a:solidFill>
              </a:rPr>
              <a:t>Terme</a:t>
            </a:r>
            <a:endParaRPr lang="en-US" sz="735" dirty="0"/>
          </a:p>
        </p:txBody>
      </p:sp>
      <p:sp>
        <p:nvSpPr>
          <p:cNvPr id="22" name="Shape 16"/>
          <p:cNvSpPr/>
          <p:nvPr/>
        </p:nvSpPr>
        <p:spPr>
          <a:xfrm>
            <a:off x="5356808" y="1682353"/>
            <a:ext cx="3354995" cy="351830"/>
          </a:xfrm>
          <a:prstGeom prst="rect">
            <a:avLst/>
          </a:prstGeom>
          <a:solidFill>
            <a:srgbClr val="243B53"/>
          </a:solidFill>
          <a:ln w="9144">
            <a:solidFill>
              <a:srgbClr val="102A43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356808" y="1682353"/>
            <a:ext cx="3354995" cy="351830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F0F4F8"/>
                </a:solidFill>
              </a:rPr>
              <a:t>Définition Technique</a:t>
            </a:r>
            <a:endParaRPr lang="en-US" sz="735" dirty="0"/>
          </a:p>
        </p:txBody>
      </p:sp>
      <p:sp>
        <p:nvSpPr>
          <p:cNvPr id="24" name="Text 18"/>
          <p:cNvSpPr/>
          <p:nvPr/>
        </p:nvSpPr>
        <p:spPr>
          <a:xfrm>
            <a:off x="4686300" y="2137767"/>
            <a:ext cx="355569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D64545"/>
                </a:solidFill>
              </a:rPr>
              <a:t>Travée</a:t>
            </a:r>
            <a:endParaRPr lang="en-US" sz="735" dirty="0"/>
          </a:p>
        </p:txBody>
      </p:sp>
      <p:sp>
        <p:nvSpPr>
          <p:cNvPr id="25" name="Text 19"/>
          <p:cNvSpPr/>
          <p:nvPr/>
        </p:nvSpPr>
        <p:spPr>
          <a:xfrm>
            <a:off x="5356864" y="2027039"/>
            <a:ext cx="3354939" cy="367903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Partie du pont comprise entre deux appuis successifs.</a:t>
            </a:r>
            <a:endParaRPr lang="en-US" sz="780" dirty="0"/>
          </a:p>
        </p:txBody>
      </p:sp>
      <p:sp>
        <p:nvSpPr>
          <p:cNvPr id="26" name="Text 20"/>
          <p:cNvSpPr/>
          <p:nvPr/>
        </p:nvSpPr>
        <p:spPr>
          <a:xfrm>
            <a:off x="4686300" y="2505670"/>
            <a:ext cx="35545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D64545"/>
                </a:solidFill>
              </a:rPr>
              <a:t>Portée</a:t>
            </a:r>
            <a:endParaRPr lang="en-US" sz="735" dirty="0"/>
          </a:p>
        </p:txBody>
      </p:sp>
      <p:sp>
        <p:nvSpPr>
          <p:cNvPr id="27" name="Text 21"/>
          <p:cNvSpPr/>
          <p:nvPr/>
        </p:nvSpPr>
        <p:spPr>
          <a:xfrm>
            <a:off x="5356864" y="2394942"/>
            <a:ext cx="3354939" cy="367903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Distance entre les axes des appuis d'une travée.</a:t>
            </a:r>
            <a:endParaRPr lang="en-US" sz="780" dirty="0"/>
          </a:p>
        </p:txBody>
      </p:sp>
      <p:sp>
        <p:nvSpPr>
          <p:cNvPr id="28" name="Text 22"/>
          <p:cNvSpPr/>
          <p:nvPr/>
        </p:nvSpPr>
        <p:spPr>
          <a:xfrm>
            <a:off x="4686300" y="2873573"/>
            <a:ext cx="322864" cy="2928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D64545"/>
                </a:solidFill>
              </a:rPr>
              <a:t>Tirant d'air</a:t>
            </a:r>
            <a:endParaRPr lang="en-US" sz="735" dirty="0"/>
          </a:p>
        </p:txBody>
      </p:sp>
      <p:sp>
        <p:nvSpPr>
          <p:cNvPr id="29" name="Text 23"/>
          <p:cNvSpPr/>
          <p:nvPr/>
        </p:nvSpPr>
        <p:spPr>
          <a:xfrm>
            <a:off x="5356864" y="2762845"/>
            <a:ext cx="3354939" cy="514350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Hauteur libre minimale entre le niveau d'eau (ou sol) et le bas du tablier.</a:t>
            </a:r>
            <a:endParaRPr lang="en-US" sz="780" dirty="0"/>
          </a:p>
        </p:txBody>
      </p:sp>
      <p:sp>
        <p:nvSpPr>
          <p:cNvPr id="30" name="Text 24"/>
          <p:cNvSpPr/>
          <p:nvPr/>
        </p:nvSpPr>
        <p:spPr>
          <a:xfrm>
            <a:off x="4686300" y="3387923"/>
            <a:ext cx="40270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D64545"/>
                </a:solidFill>
              </a:rPr>
              <a:t>Gabarit</a:t>
            </a:r>
            <a:endParaRPr lang="en-US" sz="735" dirty="0"/>
          </a:p>
        </p:txBody>
      </p:sp>
      <p:sp>
        <p:nvSpPr>
          <p:cNvPr id="31" name="Text 25"/>
          <p:cNvSpPr/>
          <p:nvPr/>
        </p:nvSpPr>
        <p:spPr>
          <a:xfrm>
            <a:off x="5356864" y="3277195"/>
            <a:ext cx="3354939" cy="367903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Espace libre nécessaire pour le passage sous ou sur l'ouvrage.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Classification Structurelle des Ponts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214438"/>
            <a:ext cx="4036219" cy="1857375"/>
          </a:xfrm>
          <a:prstGeom prst="rect">
            <a:avLst/>
          </a:prstGeom>
          <a:solidFill>
            <a:srgbClr val="102A43">
              <a:alpha val="2000"/>
            </a:srgbClr>
          </a:solidFill>
          <a:ln w="9144">
            <a:solidFill>
              <a:srgbClr val="102A43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1368921"/>
            <a:ext cx="150019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4394" y="1357313"/>
            <a:ext cx="1258751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02A43"/>
                </a:solidFill>
              </a:rPr>
              <a:t>Ponts à Poutres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607219" y="1766292"/>
            <a:ext cx="3679031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Le tablier repose sur des poutres travaillant principalement en flexion. C'est la structure la plus courante pour les franchissements simples.</a:t>
            </a:r>
            <a:endParaRPr lang="en-US" sz="780" dirty="0"/>
          </a:p>
        </p:txBody>
      </p:sp>
      <p:sp>
        <p:nvSpPr>
          <p:cNvPr id="10" name="Text 6"/>
          <p:cNvSpPr/>
          <p:nvPr/>
        </p:nvSpPr>
        <p:spPr>
          <a:xfrm>
            <a:off x="607219" y="2244923"/>
            <a:ext cx="367903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Portée Type : </a:t>
            </a:r>
            <a:r>
              <a:rPr lang="en-US" sz="685" b="1" dirty="0">
                <a:solidFill>
                  <a:srgbClr val="D64545"/>
                </a:solidFill>
              </a:rPr>
              <a:t>10 - 50 mètres</a:t>
            </a:r>
            <a:endParaRPr lang="en-US" sz="685" dirty="0"/>
          </a:p>
        </p:txBody>
      </p:sp>
      <p:sp>
        <p:nvSpPr>
          <p:cNvPr id="11" name="Shape 7"/>
          <p:cNvSpPr/>
          <p:nvPr/>
        </p:nvSpPr>
        <p:spPr>
          <a:xfrm>
            <a:off x="4679156" y="1214438"/>
            <a:ext cx="4036219" cy="1857375"/>
          </a:xfrm>
          <a:prstGeom prst="rect">
            <a:avLst/>
          </a:prstGeom>
          <a:solidFill>
            <a:srgbClr val="102A43">
              <a:alpha val="2000"/>
            </a:srgbClr>
          </a:solidFill>
          <a:ln w="9144">
            <a:solidFill>
              <a:srgbClr val="102A43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0" y="1368921"/>
            <a:ext cx="171450" cy="1714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36356" y="1357313"/>
            <a:ext cx="997279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02A43"/>
                </a:solidFill>
              </a:rPr>
              <a:t>Ponts en Arc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4857750" y="1766292"/>
            <a:ext cx="3679031" cy="4500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L'arc travaille en compression pure. Les charges sont transmises aux culées sous forme de poussées obliques. Idéal pour les vallées rocheuses.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4857750" y="2394942"/>
            <a:ext cx="367903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Portée Type : </a:t>
            </a:r>
            <a:r>
              <a:rPr lang="en-US" sz="685" b="1" dirty="0">
                <a:solidFill>
                  <a:srgbClr val="D64545"/>
                </a:solidFill>
              </a:rPr>
              <a:t>50 - 300 mètres</a:t>
            </a:r>
            <a:endParaRPr lang="en-US" sz="685" dirty="0"/>
          </a:p>
        </p:txBody>
      </p:sp>
      <p:sp>
        <p:nvSpPr>
          <p:cNvPr id="16" name="Shape 11"/>
          <p:cNvSpPr/>
          <p:nvPr/>
        </p:nvSpPr>
        <p:spPr>
          <a:xfrm>
            <a:off x="428625" y="3286125"/>
            <a:ext cx="4036219" cy="1857375"/>
          </a:xfrm>
          <a:prstGeom prst="rect">
            <a:avLst/>
          </a:prstGeom>
          <a:solidFill>
            <a:srgbClr val="102A43">
              <a:alpha val="2000"/>
            </a:srgbClr>
          </a:solidFill>
          <a:ln w="9144">
            <a:solidFill>
              <a:srgbClr val="102A43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" y="3440609"/>
            <a:ext cx="150019" cy="17145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64394" y="3429000"/>
            <a:ext cx="1324608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02A43"/>
                </a:solidFill>
              </a:rPr>
              <a:t>Ponts Suspendus</a:t>
            </a:r>
            <a:endParaRPr lang="en-US" sz="1050" dirty="0"/>
          </a:p>
        </p:txBody>
      </p:sp>
      <p:sp>
        <p:nvSpPr>
          <p:cNvPr id="19" name="Text 13"/>
          <p:cNvSpPr/>
          <p:nvPr/>
        </p:nvSpPr>
        <p:spPr>
          <a:xfrm>
            <a:off x="607219" y="3837980"/>
            <a:ext cx="3679031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Le tablier est suspendu à des câbles porteurs via des suspentes. Les câbles travaillent en traction. Adapté aux franchissements géants.</a:t>
            </a:r>
            <a:endParaRPr lang="en-US" sz="780" dirty="0"/>
          </a:p>
        </p:txBody>
      </p:sp>
      <p:sp>
        <p:nvSpPr>
          <p:cNvPr id="20" name="Text 14"/>
          <p:cNvSpPr/>
          <p:nvPr/>
        </p:nvSpPr>
        <p:spPr>
          <a:xfrm>
            <a:off x="607219" y="4316611"/>
            <a:ext cx="367903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Portée Type : </a:t>
            </a:r>
            <a:r>
              <a:rPr lang="en-US" sz="685" b="1" dirty="0">
                <a:solidFill>
                  <a:srgbClr val="D64545"/>
                </a:solidFill>
              </a:rPr>
              <a:t>500 - 2000+ mètres</a:t>
            </a:r>
            <a:endParaRPr lang="en-US" sz="685" dirty="0"/>
          </a:p>
        </p:txBody>
      </p:sp>
      <p:sp>
        <p:nvSpPr>
          <p:cNvPr id="21" name="Shape 15"/>
          <p:cNvSpPr/>
          <p:nvPr/>
        </p:nvSpPr>
        <p:spPr>
          <a:xfrm>
            <a:off x="4679156" y="3286125"/>
            <a:ext cx="4036219" cy="1857375"/>
          </a:xfrm>
          <a:prstGeom prst="rect">
            <a:avLst/>
          </a:prstGeom>
          <a:solidFill>
            <a:srgbClr val="102A43">
              <a:alpha val="2000"/>
            </a:srgbClr>
          </a:solidFill>
          <a:ln w="9144">
            <a:solidFill>
              <a:srgbClr val="102A43"/>
            </a:solidFill>
            <a:prstDash val="solid"/>
          </a:ln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0" y="3440609"/>
            <a:ext cx="214313" cy="17145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79219" y="3429000"/>
            <a:ext cx="130289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02A43"/>
                </a:solidFill>
              </a:rPr>
              <a:t>Ponts à Haubans</a:t>
            </a:r>
            <a:endParaRPr lang="en-US" sz="1050" dirty="0"/>
          </a:p>
        </p:txBody>
      </p:sp>
      <p:sp>
        <p:nvSpPr>
          <p:cNvPr id="24" name="Text 17"/>
          <p:cNvSpPr/>
          <p:nvPr/>
        </p:nvSpPr>
        <p:spPr>
          <a:xfrm>
            <a:off x="4857750" y="3837980"/>
            <a:ext cx="3679031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Le tablier est soutenu par des câbles obliques (haubans) reliés à des pylônes. Offre une grande rigidité et une esthétique moderne.</a:t>
            </a:r>
            <a:endParaRPr lang="en-US" sz="780" dirty="0"/>
          </a:p>
        </p:txBody>
      </p:sp>
      <p:sp>
        <p:nvSpPr>
          <p:cNvPr id="25" name="Text 18"/>
          <p:cNvSpPr/>
          <p:nvPr/>
        </p:nvSpPr>
        <p:spPr>
          <a:xfrm>
            <a:off x="4857750" y="4316611"/>
            <a:ext cx="367903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Portée Type : </a:t>
            </a:r>
            <a:r>
              <a:rPr lang="en-US" sz="685" b="1" dirty="0">
                <a:solidFill>
                  <a:srgbClr val="D64545"/>
                </a:solidFill>
              </a:rPr>
              <a:t>200 - 1000 mètres</a:t>
            </a:r>
            <a:endParaRPr lang="en-US" sz="68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Matériaux de Construction et Évolution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85750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7" name="Shape 4"/>
          <p:cNvSpPr/>
          <p:nvPr/>
        </p:nvSpPr>
        <p:spPr>
          <a:xfrm>
            <a:off x="285750" y="1285875"/>
            <a:ext cx="2000250" cy="28575"/>
          </a:xfrm>
          <a:prstGeom prst="rect">
            <a:avLst/>
          </a:prstGeom>
          <a:solidFill>
            <a:srgbClr val="243B53"/>
          </a:solidFill>
        </p:spPr>
      </p:sp>
      <p:sp>
        <p:nvSpPr>
          <p:cNvPr id="8" name="Shape 5"/>
          <p:cNvSpPr/>
          <p:nvPr/>
        </p:nvSpPr>
        <p:spPr>
          <a:xfrm>
            <a:off x="285750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9" name="Text 6"/>
          <p:cNvSpPr/>
          <p:nvPr/>
        </p:nvSpPr>
        <p:spPr>
          <a:xfrm>
            <a:off x="285750" y="1285875"/>
            <a:ext cx="2000250" cy="571500"/>
          </a:xfrm>
          <a:prstGeom prst="rect">
            <a:avLst/>
          </a:prstGeom>
          <a:noFill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835" dirty="0">
                <a:solidFill>
                  <a:srgbClr val="F0F4F8"/>
                </a:solidFill>
              </a:rPr>
              <a:t>Maçonnerie</a:t>
            </a:r>
            <a:endParaRPr lang="en-US" sz="835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141" y="2091333"/>
            <a:ext cx="321469" cy="2857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28625" y="2603897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Comportement</a:t>
            </a:r>
            <a:endParaRPr lang="en-US" sz="685" dirty="0"/>
          </a:p>
        </p:txBody>
      </p:sp>
      <p:sp>
        <p:nvSpPr>
          <p:cNvPr id="12" name="Text 8"/>
          <p:cNvSpPr/>
          <p:nvPr/>
        </p:nvSpPr>
        <p:spPr>
          <a:xfrm>
            <a:off x="428625" y="2767115"/>
            <a:ext cx="1119253" cy="2757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Excellente résistance en compression pure.</a:t>
            </a:r>
            <a:endParaRPr lang="en-US" sz="725" dirty="0"/>
          </a:p>
        </p:txBody>
      </p:sp>
      <p:sp>
        <p:nvSpPr>
          <p:cNvPr id="13" name="Text 9"/>
          <p:cNvSpPr/>
          <p:nvPr/>
        </p:nvSpPr>
        <p:spPr>
          <a:xfrm>
            <a:off x="428625" y="3195349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Durabilité</a:t>
            </a:r>
            <a:endParaRPr lang="en-US" sz="685" dirty="0"/>
          </a:p>
        </p:txBody>
      </p:sp>
      <p:sp>
        <p:nvSpPr>
          <p:cNvPr id="14" name="Text 10"/>
          <p:cNvSpPr/>
          <p:nvPr/>
        </p:nvSpPr>
        <p:spPr>
          <a:xfrm>
            <a:off x="428625" y="3358567"/>
            <a:ext cx="13977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Très élevée (plusieurs siècles).</a:t>
            </a:r>
            <a:endParaRPr lang="en-US" sz="725" dirty="0"/>
          </a:p>
        </p:txBody>
      </p:sp>
      <p:sp>
        <p:nvSpPr>
          <p:cNvPr id="15" name="Text 11"/>
          <p:cNvSpPr/>
          <p:nvPr/>
        </p:nvSpPr>
        <p:spPr>
          <a:xfrm>
            <a:off x="428625" y="3646801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Usage</a:t>
            </a:r>
            <a:endParaRPr lang="en-US" sz="685" dirty="0"/>
          </a:p>
        </p:txBody>
      </p:sp>
      <p:sp>
        <p:nvSpPr>
          <p:cNvPr id="16" name="Text 12"/>
          <p:cNvSpPr/>
          <p:nvPr/>
        </p:nvSpPr>
        <p:spPr>
          <a:xfrm>
            <a:off x="428625" y="3810019"/>
            <a:ext cx="16182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Ponts en arc et voûtes historiques.</a:t>
            </a:r>
            <a:endParaRPr lang="en-US" sz="725" dirty="0"/>
          </a:p>
        </p:txBody>
      </p:sp>
      <p:sp>
        <p:nvSpPr>
          <p:cNvPr id="17" name="Text 13"/>
          <p:cNvSpPr/>
          <p:nvPr/>
        </p:nvSpPr>
        <p:spPr>
          <a:xfrm>
            <a:off x="428625" y="4062533"/>
            <a:ext cx="1714500" cy="187523"/>
          </a:xfrm>
          <a:prstGeom prst="rect">
            <a:avLst/>
          </a:prstGeom>
          <a:noFill/>
        </p:spPr>
        <p:txBody>
          <a:bodyPr wrap="square" lIns="0" tIns="85090" rIns="0" bIns="0" rtlCol="0" anchor="t">
            <a:spAutoFit/>
          </a:bodyPr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585" b="1" kern="0" spc="1" dirty="0">
                <a:solidFill>
                  <a:srgbClr val="D64545"/>
                </a:solidFill>
              </a:rPr>
              <a:t>Antiquité - XIXe</a:t>
            </a:r>
            <a:endParaRPr lang="en-US" sz="585" dirty="0"/>
          </a:p>
        </p:txBody>
      </p:sp>
      <p:sp>
        <p:nvSpPr>
          <p:cNvPr id="18" name="Shape 14"/>
          <p:cNvSpPr/>
          <p:nvPr/>
        </p:nvSpPr>
        <p:spPr>
          <a:xfrm>
            <a:off x="2476481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19" name="Shape 15"/>
          <p:cNvSpPr/>
          <p:nvPr/>
        </p:nvSpPr>
        <p:spPr>
          <a:xfrm>
            <a:off x="2476481" y="1285875"/>
            <a:ext cx="2000250" cy="28575"/>
          </a:xfrm>
          <a:prstGeom prst="rect">
            <a:avLst/>
          </a:prstGeom>
          <a:solidFill>
            <a:srgbClr val="243B53"/>
          </a:solidFill>
        </p:spPr>
      </p:sp>
      <p:sp>
        <p:nvSpPr>
          <p:cNvPr id="20" name="Shape 16"/>
          <p:cNvSpPr/>
          <p:nvPr/>
        </p:nvSpPr>
        <p:spPr>
          <a:xfrm>
            <a:off x="2476481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21" name="Text 17"/>
          <p:cNvSpPr/>
          <p:nvPr/>
        </p:nvSpPr>
        <p:spPr>
          <a:xfrm>
            <a:off x="2476481" y="1285875"/>
            <a:ext cx="2000250" cy="571500"/>
          </a:xfrm>
          <a:prstGeom prst="rect">
            <a:avLst/>
          </a:prstGeom>
          <a:noFill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835" dirty="0">
                <a:solidFill>
                  <a:srgbClr val="F0F4F8"/>
                </a:solidFill>
              </a:rPr>
              <a:t>Acier</a:t>
            </a:r>
            <a:endParaRPr lang="en-US" sz="835" dirty="0"/>
          </a:p>
        </p:txBody>
      </p:sp>
      <p:sp>
        <p:nvSpPr>
          <p:cNvPr id="22" name="Text 18"/>
          <p:cNvSpPr/>
          <p:nvPr/>
        </p:nvSpPr>
        <p:spPr>
          <a:xfrm>
            <a:off x="2619356" y="2603897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Comportement</a:t>
            </a:r>
            <a:endParaRPr lang="en-US" sz="685" dirty="0"/>
          </a:p>
        </p:txBody>
      </p:sp>
      <p:sp>
        <p:nvSpPr>
          <p:cNvPr id="23" name="Text 19"/>
          <p:cNvSpPr/>
          <p:nvPr/>
        </p:nvSpPr>
        <p:spPr>
          <a:xfrm>
            <a:off x="2619356" y="2767115"/>
            <a:ext cx="1294581" cy="2757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Haute résistance traction et compression.</a:t>
            </a:r>
            <a:endParaRPr lang="en-US" sz="725" dirty="0"/>
          </a:p>
        </p:txBody>
      </p:sp>
      <p:sp>
        <p:nvSpPr>
          <p:cNvPr id="24" name="Text 20"/>
          <p:cNvSpPr/>
          <p:nvPr/>
        </p:nvSpPr>
        <p:spPr>
          <a:xfrm>
            <a:off x="2619356" y="3195349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Légèreté</a:t>
            </a:r>
            <a:endParaRPr lang="en-US" sz="685" dirty="0"/>
          </a:p>
        </p:txBody>
      </p:sp>
      <p:sp>
        <p:nvSpPr>
          <p:cNvPr id="25" name="Text 21"/>
          <p:cNvSpPr/>
          <p:nvPr/>
        </p:nvSpPr>
        <p:spPr>
          <a:xfrm>
            <a:off x="2619356" y="3358567"/>
            <a:ext cx="150041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Permet des structures élancées.</a:t>
            </a:r>
            <a:endParaRPr lang="en-US" sz="725" dirty="0"/>
          </a:p>
        </p:txBody>
      </p:sp>
      <p:sp>
        <p:nvSpPr>
          <p:cNvPr id="26" name="Text 22"/>
          <p:cNvSpPr/>
          <p:nvPr/>
        </p:nvSpPr>
        <p:spPr>
          <a:xfrm>
            <a:off x="2619356" y="3646801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Usage</a:t>
            </a:r>
            <a:endParaRPr lang="en-US" sz="685" dirty="0"/>
          </a:p>
        </p:txBody>
      </p:sp>
      <p:sp>
        <p:nvSpPr>
          <p:cNvPr id="27" name="Text 23"/>
          <p:cNvSpPr/>
          <p:nvPr/>
        </p:nvSpPr>
        <p:spPr>
          <a:xfrm>
            <a:off x="2619356" y="3810019"/>
            <a:ext cx="1461901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Ponts suspendus et à haubans.</a:t>
            </a:r>
            <a:endParaRPr lang="en-US" sz="725" dirty="0"/>
          </a:p>
        </p:txBody>
      </p:sp>
      <p:sp>
        <p:nvSpPr>
          <p:cNvPr id="28" name="Text 24"/>
          <p:cNvSpPr/>
          <p:nvPr/>
        </p:nvSpPr>
        <p:spPr>
          <a:xfrm>
            <a:off x="2619356" y="4062533"/>
            <a:ext cx="1714500" cy="187523"/>
          </a:xfrm>
          <a:prstGeom prst="rect">
            <a:avLst/>
          </a:prstGeom>
          <a:noFill/>
        </p:spPr>
        <p:txBody>
          <a:bodyPr wrap="square" lIns="0" tIns="85090" rIns="0" bIns="0" rtlCol="0" anchor="t">
            <a:spAutoFit/>
          </a:bodyPr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585" b="1" kern="0" spc="1" dirty="0">
                <a:solidFill>
                  <a:srgbClr val="D64545"/>
                </a:solidFill>
              </a:rPr>
              <a:t>Depuis 1850</a:t>
            </a:r>
            <a:endParaRPr lang="en-US" sz="585" dirty="0"/>
          </a:p>
        </p:txBody>
      </p:sp>
      <p:sp>
        <p:nvSpPr>
          <p:cNvPr id="29" name="Shape 25"/>
          <p:cNvSpPr/>
          <p:nvPr/>
        </p:nvSpPr>
        <p:spPr>
          <a:xfrm>
            <a:off x="4667213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30" name="Shape 26"/>
          <p:cNvSpPr/>
          <p:nvPr/>
        </p:nvSpPr>
        <p:spPr>
          <a:xfrm>
            <a:off x="4667213" y="1285875"/>
            <a:ext cx="2000250" cy="28575"/>
          </a:xfrm>
          <a:prstGeom prst="rect">
            <a:avLst/>
          </a:prstGeom>
          <a:solidFill>
            <a:srgbClr val="243B53"/>
          </a:solidFill>
        </p:spPr>
      </p:sp>
      <p:sp>
        <p:nvSpPr>
          <p:cNvPr id="31" name="Shape 27"/>
          <p:cNvSpPr/>
          <p:nvPr/>
        </p:nvSpPr>
        <p:spPr>
          <a:xfrm>
            <a:off x="4667213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32" name="Text 28"/>
          <p:cNvSpPr/>
          <p:nvPr/>
        </p:nvSpPr>
        <p:spPr>
          <a:xfrm>
            <a:off x="4667213" y="1285875"/>
            <a:ext cx="2000250" cy="571500"/>
          </a:xfrm>
          <a:prstGeom prst="rect">
            <a:avLst/>
          </a:prstGeom>
          <a:noFill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835" dirty="0">
                <a:solidFill>
                  <a:srgbClr val="F0F4F8"/>
                </a:solidFill>
              </a:rPr>
              <a:t>Béton Armé</a:t>
            </a:r>
            <a:endParaRPr lang="en-US" sz="835" dirty="0"/>
          </a:p>
        </p:txBody>
      </p:sp>
      <p:pic>
        <p:nvPicPr>
          <p:cNvPr id="3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63" y="2091333"/>
            <a:ext cx="285750" cy="285750"/>
          </a:xfrm>
          <a:prstGeom prst="rect">
            <a:avLst/>
          </a:prstGeom>
        </p:spPr>
      </p:pic>
      <p:sp>
        <p:nvSpPr>
          <p:cNvPr id="34" name="Text 29"/>
          <p:cNvSpPr/>
          <p:nvPr/>
        </p:nvSpPr>
        <p:spPr>
          <a:xfrm>
            <a:off x="4810088" y="2603897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Comportement</a:t>
            </a:r>
            <a:endParaRPr lang="en-US" sz="685" dirty="0"/>
          </a:p>
        </p:txBody>
      </p:sp>
      <p:sp>
        <p:nvSpPr>
          <p:cNvPr id="35" name="Text 30"/>
          <p:cNvSpPr/>
          <p:nvPr/>
        </p:nvSpPr>
        <p:spPr>
          <a:xfrm>
            <a:off x="4810088" y="2767115"/>
            <a:ext cx="1573802" cy="2757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Composite : béton (comp.) + acier (tract.).</a:t>
            </a:r>
            <a:endParaRPr lang="en-US" sz="725" dirty="0"/>
          </a:p>
        </p:txBody>
      </p:sp>
      <p:sp>
        <p:nvSpPr>
          <p:cNvPr id="36" name="Text 31"/>
          <p:cNvSpPr/>
          <p:nvPr/>
        </p:nvSpPr>
        <p:spPr>
          <a:xfrm>
            <a:off x="4810088" y="3195349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Économie</a:t>
            </a:r>
            <a:endParaRPr lang="en-US" sz="685" dirty="0"/>
          </a:p>
        </p:txBody>
      </p:sp>
      <p:sp>
        <p:nvSpPr>
          <p:cNvPr id="37" name="Text 32"/>
          <p:cNvSpPr/>
          <p:nvPr/>
        </p:nvSpPr>
        <p:spPr>
          <a:xfrm>
            <a:off x="4810088" y="3358567"/>
            <a:ext cx="1586499" cy="2757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Mise en œuvre polyvalente et peu coûteuse.</a:t>
            </a:r>
            <a:endParaRPr lang="en-US" sz="725" dirty="0"/>
          </a:p>
        </p:txBody>
      </p:sp>
      <p:sp>
        <p:nvSpPr>
          <p:cNvPr id="38" name="Text 33"/>
          <p:cNvSpPr/>
          <p:nvPr/>
        </p:nvSpPr>
        <p:spPr>
          <a:xfrm>
            <a:off x="4810088" y="3786801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Usage</a:t>
            </a:r>
            <a:endParaRPr lang="en-US" sz="685" dirty="0"/>
          </a:p>
        </p:txBody>
      </p:sp>
      <p:sp>
        <p:nvSpPr>
          <p:cNvPr id="39" name="Text 34"/>
          <p:cNvSpPr/>
          <p:nvPr/>
        </p:nvSpPr>
        <p:spPr>
          <a:xfrm>
            <a:off x="4810088" y="3950019"/>
            <a:ext cx="1483389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Ponts-dalles et ponts à poutres.</a:t>
            </a:r>
            <a:endParaRPr lang="en-US" sz="725" dirty="0"/>
          </a:p>
        </p:txBody>
      </p:sp>
      <p:sp>
        <p:nvSpPr>
          <p:cNvPr id="40" name="Text 35"/>
          <p:cNvSpPr/>
          <p:nvPr/>
        </p:nvSpPr>
        <p:spPr>
          <a:xfrm>
            <a:off x="4810088" y="4202534"/>
            <a:ext cx="1714500" cy="187523"/>
          </a:xfrm>
          <a:prstGeom prst="rect">
            <a:avLst/>
          </a:prstGeom>
          <a:noFill/>
        </p:spPr>
        <p:txBody>
          <a:bodyPr wrap="square" lIns="0" tIns="85090" rIns="0" bIns="0" rtlCol="0" anchor="t">
            <a:spAutoFit/>
          </a:bodyPr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585" b="1" kern="0" spc="1" dirty="0">
                <a:solidFill>
                  <a:srgbClr val="D64545"/>
                </a:solidFill>
              </a:rPr>
              <a:t>Depuis 1900</a:t>
            </a:r>
            <a:endParaRPr lang="en-US" sz="585" dirty="0"/>
          </a:p>
        </p:txBody>
      </p:sp>
      <p:sp>
        <p:nvSpPr>
          <p:cNvPr id="41" name="Shape 36"/>
          <p:cNvSpPr/>
          <p:nvPr/>
        </p:nvSpPr>
        <p:spPr>
          <a:xfrm>
            <a:off x="6857944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42" name="Shape 37"/>
          <p:cNvSpPr/>
          <p:nvPr/>
        </p:nvSpPr>
        <p:spPr>
          <a:xfrm>
            <a:off x="6857944" y="1285875"/>
            <a:ext cx="2000250" cy="28575"/>
          </a:xfrm>
          <a:prstGeom prst="rect">
            <a:avLst/>
          </a:prstGeom>
          <a:solidFill>
            <a:srgbClr val="243B53"/>
          </a:solidFill>
        </p:spPr>
      </p:sp>
      <p:sp>
        <p:nvSpPr>
          <p:cNvPr id="43" name="Shape 38"/>
          <p:cNvSpPr/>
          <p:nvPr/>
        </p:nvSpPr>
        <p:spPr>
          <a:xfrm>
            <a:off x="6857944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44" name="Text 39"/>
          <p:cNvSpPr/>
          <p:nvPr/>
        </p:nvSpPr>
        <p:spPr>
          <a:xfrm>
            <a:off x="6857944" y="1285875"/>
            <a:ext cx="2000250" cy="571500"/>
          </a:xfrm>
          <a:prstGeom prst="rect">
            <a:avLst/>
          </a:prstGeom>
          <a:noFill/>
        </p:spPr>
        <p:txBody>
          <a:bodyPr wrap="square" lIns="0" tIns="170053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835" dirty="0">
                <a:solidFill>
                  <a:srgbClr val="F0F4F8"/>
                </a:solidFill>
              </a:rPr>
              <a:t>Béton Précontraint</a:t>
            </a:r>
            <a:endParaRPr lang="en-US" sz="835" dirty="0"/>
          </a:p>
        </p:txBody>
      </p:sp>
      <p:pic>
        <p:nvPicPr>
          <p:cNvPr id="4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194" y="2091333"/>
            <a:ext cx="285750" cy="285750"/>
          </a:xfrm>
          <a:prstGeom prst="rect">
            <a:avLst/>
          </a:prstGeom>
        </p:spPr>
      </p:pic>
      <p:sp>
        <p:nvSpPr>
          <p:cNvPr id="46" name="Text 40"/>
          <p:cNvSpPr/>
          <p:nvPr/>
        </p:nvSpPr>
        <p:spPr>
          <a:xfrm>
            <a:off x="7000819" y="2603897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Comportement</a:t>
            </a:r>
            <a:endParaRPr lang="en-US" sz="685" dirty="0"/>
          </a:p>
        </p:txBody>
      </p:sp>
      <p:sp>
        <p:nvSpPr>
          <p:cNvPr id="47" name="Text 41"/>
          <p:cNvSpPr/>
          <p:nvPr/>
        </p:nvSpPr>
        <p:spPr>
          <a:xfrm>
            <a:off x="7000819" y="2767115"/>
            <a:ext cx="1667731" cy="2757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Compression active pour annuler la traction.</a:t>
            </a:r>
            <a:endParaRPr lang="en-US" sz="725" dirty="0"/>
          </a:p>
        </p:txBody>
      </p:sp>
      <p:sp>
        <p:nvSpPr>
          <p:cNvPr id="48" name="Text 42"/>
          <p:cNvSpPr/>
          <p:nvPr/>
        </p:nvSpPr>
        <p:spPr>
          <a:xfrm>
            <a:off x="7000819" y="3195349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Performance</a:t>
            </a:r>
            <a:endParaRPr lang="en-US" sz="685" dirty="0"/>
          </a:p>
        </p:txBody>
      </p:sp>
      <p:sp>
        <p:nvSpPr>
          <p:cNvPr id="49" name="Text 43"/>
          <p:cNvSpPr/>
          <p:nvPr/>
        </p:nvSpPr>
        <p:spPr>
          <a:xfrm>
            <a:off x="7000819" y="3358567"/>
            <a:ext cx="1712240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Franchissement de grandes portées.</a:t>
            </a:r>
            <a:endParaRPr lang="en-US" sz="725" dirty="0"/>
          </a:p>
        </p:txBody>
      </p:sp>
      <p:sp>
        <p:nvSpPr>
          <p:cNvPr id="50" name="Text 44"/>
          <p:cNvSpPr/>
          <p:nvPr/>
        </p:nvSpPr>
        <p:spPr>
          <a:xfrm>
            <a:off x="7000819" y="3646801"/>
            <a:ext cx="1714500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685" b="1" dirty="0">
                <a:solidFill>
                  <a:srgbClr val="102A43"/>
                </a:solidFill>
              </a:rPr>
              <a:t>Usage</a:t>
            </a:r>
            <a:endParaRPr lang="en-US" sz="685" dirty="0"/>
          </a:p>
        </p:txBody>
      </p:sp>
      <p:sp>
        <p:nvSpPr>
          <p:cNvPr id="51" name="Text 45"/>
          <p:cNvSpPr/>
          <p:nvPr/>
        </p:nvSpPr>
        <p:spPr>
          <a:xfrm>
            <a:off x="7000819" y="3810019"/>
            <a:ext cx="1560519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Viaducs et grands ouvrages d'art.</a:t>
            </a:r>
            <a:endParaRPr lang="en-US" sz="725" dirty="0"/>
          </a:p>
        </p:txBody>
      </p:sp>
      <p:sp>
        <p:nvSpPr>
          <p:cNvPr id="52" name="Text 46"/>
          <p:cNvSpPr/>
          <p:nvPr/>
        </p:nvSpPr>
        <p:spPr>
          <a:xfrm>
            <a:off x="7000819" y="4062533"/>
            <a:ext cx="1714500" cy="187523"/>
          </a:xfrm>
          <a:prstGeom prst="rect">
            <a:avLst/>
          </a:prstGeom>
          <a:noFill/>
        </p:spPr>
        <p:txBody>
          <a:bodyPr wrap="square" lIns="0" tIns="85090" rIns="0" bIns="0" rtlCol="0" anchor="t">
            <a:spAutoFit/>
          </a:bodyPr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585" b="1" kern="0" spc="1" dirty="0">
                <a:solidFill>
                  <a:srgbClr val="D64545"/>
                </a:solidFill>
              </a:rPr>
              <a:t>Depuis 1940</a:t>
            </a:r>
            <a:endParaRPr lang="en-US" sz="58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Techniques Modernes de Réalisation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28600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7" name="Shape 4"/>
          <p:cNvSpPr/>
          <p:nvPr/>
        </p:nvSpPr>
        <p:spPr>
          <a:xfrm>
            <a:off x="228600" y="1285875"/>
            <a:ext cx="2000250" cy="28575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8" name="Shape 5"/>
          <p:cNvSpPr/>
          <p:nvPr/>
        </p:nvSpPr>
        <p:spPr>
          <a:xfrm>
            <a:off x="228600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9" name="Text 6"/>
          <p:cNvSpPr/>
          <p:nvPr/>
        </p:nvSpPr>
        <p:spPr>
          <a:xfrm>
            <a:off x="228600" y="1543050"/>
            <a:ext cx="20002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F0F4F8"/>
                </a:solidFill>
              </a:rPr>
              <a:t>Sur Cintre</a:t>
            </a:r>
            <a:endParaRPr lang="en-US" sz="785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2091333"/>
            <a:ext cx="285750" cy="2857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71475" y="2568178"/>
            <a:ext cx="17145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Utilisation d'un échafaudage provisoire (cintre) supportant le poids du béton frais jusqu'à sa prise.</a:t>
            </a:r>
            <a:endParaRPr lang="en-US" sz="725" dirty="0"/>
          </a:p>
        </p:txBody>
      </p:sp>
      <p:sp>
        <p:nvSpPr>
          <p:cNvPr id="12" name="Text 8"/>
          <p:cNvSpPr/>
          <p:nvPr/>
        </p:nvSpPr>
        <p:spPr>
          <a:xfrm>
            <a:off x="500063" y="3155361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Méthode traditionnelle</a:t>
            </a:r>
            <a:endParaRPr lang="en-US" sz="635" dirty="0"/>
          </a:p>
        </p:txBody>
      </p:sp>
      <p:sp>
        <p:nvSpPr>
          <p:cNvPr id="13" name="Text 9"/>
          <p:cNvSpPr/>
          <p:nvPr/>
        </p:nvSpPr>
        <p:spPr>
          <a:xfrm>
            <a:off x="500063" y="3353600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Précision géométrique</a:t>
            </a:r>
            <a:endParaRPr lang="en-US" sz="635" dirty="0"/>
          </a:p>
        </p:txBody>
      </p:sp>
      <p:sp>
        <p:nvSpPr>
          <p:cNvPr id="14" name="Text 10"/>
          <p:cNvSpPr/>
          <p:nvPr/>
        </p:nvSpPr>
        <p:spPr>
          <a:xfrm>
            <a:off x="500063" y="3551839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Coût de cintrage élevé</a:t>
            </a:r>
            <a:endParaRPr lang="en-US" sz="635" dirty="0"/>
          </a:p>
        </p:txBody>
      </p:sp>
      <p:sp>
        <p:nvSpPr>
          <p:cNvPr id="15" name="Shape 11"/>
          <p:cNvSpPr/>
          <p:nvPr/>
        </p:nvSpPr>
        <p:spPr>
          <a:xfrm>
            <a:off x="2457450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16" name="Shape 12"/>
          <p:cNvSpPr/>
          <p:nvPr/>
        </p:nvSpPr>
        <p:spPr>
          <a:xfrm>
            <a:off x="2457450" y="1285875"/>
            <a:ext cx="2000250" cy="28575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17" name="Shape 13"/>
          <p:cNvSpPr/>
          <p:nvPr/>
        </p:nvSpPr>
        <p:spPr>
          <a:xfrm>
            <a:off x="2457450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18" name="Text 14"/>
          <p:cNvSpPr/>
          <p:nvPr/>
        </p:nvSpPr>
        <p:spPr>
          <a:xfrm>
            <a:off x="2457450" y="1543050"/>
            <a:ext cx="20002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F0F4F8"/>
                </a:solidFill>
              </a:rPr>
              <a:t>Lancement</a:t>
            </a:r>
            <a:endParaRPr lang="en-US" sz="785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559" y="2091333"/>
            <a:ext cx="250031" cy="28575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0325" y="2568178"/>
            <a:ext cx="17145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Le tablier est construit sur la rive et poussé progressivement sur ses appuis définitifs.</a:t>
            </a:r>
            <a:endParaRPr lang="en-US" sz="725" dirty="0"/>
          </a:p>
        </p:txBody>
      </p:sp>
      <p:sp>
        <p:nvSpPr>
          <p:cNvPr id="21" name="Text 16"/>
          <p:cNvSpPr/>
          <p:nvPr/>
        </p:nvSpPr>
        <p:spPr>
          <a:xfrm>
            <a:off x="2728913" y="3155361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Sécurité accrue</a:t>
            </a:r>
            <a:endParaRPr lang="en-US" sz="635" dirty="0"/>
          </a:p>
        </p:txBody>
      </p:sp>
      <p:sp>
        <p:nvSpPr>
          <p:cNvPr id="22" name="Text 17"/>
          <p:cNvSpPr/>
          <p:nvPr/>
        </p:nvSpPr>
        <p:spPr>
          <a:xfrm>
            <a:off x="2728913" y="3353600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Peu d'emprise au sol</a:t>
            </a:r>
            <a:endParaRPr lang="en-US" sz="635" dirty="0"/>
          </a:p>
        </p:txBody>
      </p:sp>
      <p:sp>
        <p:nvSpPr>
          <p:cNvPr id="23" name="Text 18"/>
          <p:cNvSpPr/>
          <p:nvPr/>
        </p:nvSpPr>
        <p:spPr>
          <a:xfrm>
            <a:off x="2728913" y="3551839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Idéal pour ponts droits</a:t>
            </a:r>
            <a:endParaRPr lang="en-US" sz="635" dirty="0"/>
          </a:p>
        </p:txBody>
      </p:sp>
      <p:sp>
        <p:nvSpPr>
          <p:cNvPr id="24" name="Shape 19"/>
          <p:cNvSpPr/>
          <p:nvPr/>
        </p:nvSpPr>
        <p:spPr>
          <a:xfrm>
            <a:off x="4686300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25" name="Shape 20"/>
          <p:cNvSpPr/>
          <p:nvPr/>
        </p:nvSpPr>
        <p:spPr>
          <a:xfrm>
            <a:off x="4686300" y="1285875"/>
            <a:ext cx="2000250" cy="28575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26" name="Shape 21"/>
          <p:cNvSpPr/>
          <p:nvPr/>
        </p:nvSpPr>
        <p:spPr>
          <a:xfrm>
            <a:off x="4686300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27" name="Text 22"/>
          <p:cNvSpPr/>
          <p:nvPr/>
        </p:nvSpPr>
        <p:spPr>
          <a:xfrm>
            <a:off x="4686300" y="1543050"/>
            <a:ext cx="20002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F0F4F8"/>
                </a:solidFill>
              </a:rPr>
              <a:t>Encorbellement</a:t>
            </a:r>
            <a:endParaRPr lang="en-US" sz="785" dirty="0"/>
          </a:p>
        </p:txBody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7831" y="2091333"/>
            <a:ext cx="357188" cy="28575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4829175" y="2568178"/>
            <a:ext cx="17145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Construction par voussoirs successifs à partir des piles, en équilibre de part et d'autre.</a:t>
            </a:r>
            <a:endParaRPr lang="en-US" sz="725" dirty="0"/>
          </a:p>
        </p:txBody>
      </p:sp>
      <p:sp>
        <p:nvSpPr>
          <p:cNvPr id="30" name="Text 24"/>
          <p:cNvSpPr/>
          <p:nvPr/>
        </p:nvSpPr>
        <p:spPr>
          <a:xfrm>
            <a:off x="4957763" y="3155361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Grandes portées</a:t>
            </a:r>
            <a:endParaRPr lang="en-US" sz="635" dirty="0"/>
          </a:p>
        </p:txBody>
      </p:sp>
      <p:sp>
        <p:nvSpPr>
          <p:cNvPr id="31" name="Text 25"/>
          <p:cNvSpPr/>
          <p:nvPr/>
        </p:nvSpPr>
        <p:spPr>
          <a:xfrm>
            <a:off x="4957763" y="3353600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Franchissement d'eau</a:t>
            </a:r>
            <a:endParaRPr lang="en-US" sz="635" dirty="0"/>
          </a:p>
        </p:txBody>
      </p:sp>
      <p:sp>
        <p:nvSpPr>
          <p:cNvPr id="32" name="Text 26"/>
          <p:cNvSpPr/>
          <p:nvPr/>
        </p:nvSpPr>
        <p:spPr>
          <a:xfrm>
            <a:off x="4957763" y="3551839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Logistique complexe</a:t>
            </a:r>
            <a:endParaRPr lang="en-US" sz="635" dirty="0"/>
          </a:p>
        </p:txBody>
      </p:sp>
      <p:sp>
        <p:nvSpPr>
          <p:cNvPr id="33" name="Shape 27"/>
          <p:cNvSpPr/>
          <p:nvPr/>
        </p:nvSpPr>
        <p:spPr>
          <a:xfrm>
            <a:off x="6915150" y="1285875"/>
            <a:ext cx="2000250" cy="3857625"/>
          </a:xfrm>
          <a:prstGeom prst="rect">
            <a:avLst/>
          </a:prstGeom>
          <a:solidFill>
            <a:srgbClr val="102A43">
              <a:alpha val="3000"/>
            </a:srgbClr>
          </a:solidFill>
        </p:spPr>
      </p:sp>
      <p:sp>
        <p:nvSpPr>
          <p:cNvPr id="34" name="Shape 28"/>
          <p:cNvSpPr/>
          <p:nvPr/>
        </p:nvSpPr>
        <p:spPr>
          <a:xfrm>
            <a:off x="6915150" y="1285875"/>
            <a:ext cx="2000250" cy="28575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35" name="Shape 29"/>
          <p:cNvSpPr/>
          <p:nvPr/>
        </p:nvSpPr>
        <p:spPr>
          <a:xfrm>
            <a:off x="6915150" y="1285875"/>
            <a:ext cx="2000250" cy="571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36" name="Text 30"/>
          <p:cNvSpPr/>
          <p:nvPr/>
        </p:nvSpPr>
        <p:spPr>
          <a:xfrm>
            <a:off x="6915150" y="1543050"/>
            <a:ext cx="200025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F0F4F8"/>
                </a:solidFill>
              </a:rPr>
              <a:t>Préfabrication</a:t>
            </a:r>
            <a:endParaRPr lang="en-US" sz="785" dirty="0"/>
          </a:p>
        </p:txBody>
      </p:sp>
      <p:pic>
        <p:nvPicPr>
          <p:cNvPr id="3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541" y="2091333"/>
            <a:ext cx="321469" cy="285750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7058025" y="2568178"/>
            <a:ext cx="17145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Éléments fabriqués en usine et assemblés sur site. Réduit considérablement les délais.</a:t>
            </a:r>
            <a:endParaRPr lang="en-US" sz="725" dirty="0"/>
          </a:p>
        </p:txBody>
      </p:sp>
      <p:sp>
        <p:nvSpPr>
          <p:cNvPr id="39" name="Text 32"/>
          <p:cNvSpPr/>
          <p:nvPr/>
        </p:nvSpPr>
        <p:spPr>
          <a:xfrm>
            <a:off x="7186613" y="3155361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Qualité contrôlée</a:t>
            </a:r>
            <a:endParaRPr lang="en-US" sz="635" dirty="0"/>
          </a:p>
        </p:txBody>
      </p:sp>
      <p:sp>
        <p:nvSpPr>
          <p:cNvPr id="40" name="Text 33"/>
          <p:cNvSpPr/>
          <p:nvPr/>
        </p:nvSpPr>
        <p:spPr>
          <a:xfrm>
            <a:off x="7186613" y="3353600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Rapidité d'exécution</a:t>
            </a:r>
            <a:endParaRPr lang="en-US" sz="635" dirty="0"/>
          </a:p>
        </p:txBody>
      </p:sp>
      <p:sp>
        <p:nvSpPr>
          <p:cNvPr id="41" name="Text 34"/>
          <p:cNvSpPr/>
          <p:nvPr/>
        </p:nvSpPr>
        <p:spPr>
          <a:xfrm>
            <a:off x="7186613" y="3551839"/>
            <a:ext cx="15859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102A43"/>
                </a:solidFill>
              </a:rPr>
              <a:t>Transport spécialisé</a:t>
            </a:r>
            <a:endParaRPr lang="en-US" sz="63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Durabilité, Pathologies et Maintenance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Pathologies Courantes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41" y="1785938"/>
            <a:ext cx="107156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Corrosion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Oxydation des armatures en acier due à l'humidité et aux chlorures, provoquant l'éclatement du béton.</a:t>
            </a:r>
            <a:endParaRPr lang="en-US" sz="725" dirty="0"/>
          </a:p>
        </p:txBody>
      </p:sp>
      <p:sp>
        <p:nvSpPr>
          <p:cNvPr id="11" name="Shape 7"/>
          <p:cNvSpPr/>
          <p:nvPr/>
        </p:nvSpPr>
        <p:spPr>
          <a:xfrm>
            <a:off x="428625" y="2332434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2439591"/>
            <a:ext cx="142875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332434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Fissuration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543175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Apparition de fissures dues à des contraintes excessives, variations thermiques ou fatigue structurelle.</a:t>
            </a:r>
            <a:endParaRPr lang="en-US" sz="725" dirty="0"/>
          </a:p>
        </p:txBody>
      </p:sp>
      <p:sp>
        <p:nvSpPr>
          <p:cNvPr id="15" name="Shape 10"/>
          <p:cNvSpPr/>
          <p:nvPr/>
        </p:nvSpPr>
        <p:spPr>
          <a:xfrm>
            <a:off x="428625" y="2986088"/>
            <a:ext cx="357188" cy="357188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52" y="3093244"/>
            <a:ext cx="160734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8688" y="2986088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Affouillement</a:t>
            </a:r>
            <a:endParaRPr lang="en-US" sz="885" dirty="0"/>
          </a:p>
        </p:txBody>
      </p:sp>
      <p:sp>
        <p:nvSpPr>
          <p:cNvPr id="18" name="Text 12"/>
          <p:cNvSpPr/>
          <p:nvPr/>
        </p:nvSpPr>
        <p:spPr>
          <a:xfrm>
            <a:off x="928688" y="3196828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Érosion du sol autour des fondations par le courant d'eau, menaçant la stabilité de l'ouvrage.</a:t>
            </a:r>
            <a:endParaRPr lang="en-US" sz="725" dirty="0"/>
          </a:p>
        </p:txBody>
      </p:sp>
      <p:sp>
        <p:nvSpPr>
          <p:cNvPr id="19" name="Text 13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Stratégies d'Entretien</a:t>
            </a:r>
            <a:endParaRPr lang="en-US" sz="1160" dirty="0"/>
          </a:p>
        </p:txBody>
      </p:sp>
      <p:sp>
        <p:nvSpPr>
          <p:cNvPr id="20" name="Shape 14"/>
          <p:cNvSpPr/>
          <p:nvPr/>
        </p:nvSpPr>
        <p:spPr>
          <a:xfrm>
            <a:off x="4575572" y="1682353"/>
            <a:ext cx="1042513" cy="342900"/>
          </a:xfrm>
          <a:prstGeom prst="rect">
            <a:avLst/>
          </a:prstGeom>
          <a:solidFill>
            <a:srgbClr val="243B53"/>
          </a:solidFill>
          <a:ln w="9144">
            <a:solidFill>
              <a:srgbClr val="102A43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575572" y="1682353"/>
            <a:ext cx="1042513" cy="342900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0F4F8"/>
                </a:solidFill>
              </a:rPr>
              <a:t>Type d'Action</a:t>
            </a:r>
            <a:endParaRPr lang="en-US" sz="685" dirty="0"/>
          </a:p>
        </p:txBody>
      </p:sp>
      <p:sp>
        <p:nvSpPr>
          <p:cNvPr id="22" name="Shape 16"/>
          <p:cNvSpPr/>
          <p:nvPr/>
        </p:nvSpPr>
        <p:spPr>
          <a:xfrm>
            <a:off x="5618085" y="1682353"/>
            <a:ext cx="3093718" cy="342900"/>
          </a:xfrm>
          <a:prstGeom prst="rect">
            <a:avLst/>
          </a:prstGeom>
          <a:solidFill>
            <a:srgbClr val="243B53"/>
          </a:solidFill>
          <a:ln w="9144">
            <a:solidFill>
              <a:srgbClr val="102A43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618085" y="1682353"/>
            <a:ext cx="3093718" cy="342900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0F4F8"/>
                </a:solidFill>
              </a:rPr>
              <a:t>Détails Techniques</a:t>
            </a:r>
            <a:endParaRPr lang="en-US" sz="685" dirty="0"/>
          </a:p>
        </p:txBody>
      </p:sp>
      <p:sp>
        <p:nvSpPr>
          <p:cNvPr id="24" name="Text 18"/>
          <p:cNvSpPr/>
          <p:nvPr/>
        </p:nvSpPr>
        <p:spPr>
          <a:xfrm>
            <a:off x="4686300" y="2128838"/>
            <a:ext cx="82105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Inspections</a:t>
            </a:r>
            <a:endParaRPr lang="en-US" sz="685" dirty="0"/>
          </a:p>
        </p:txBody>
      </p:sp>
      <p:sp>
        <p:nvSpPr>
          <p:cNvPr id="25" name="Text 19"/>
          <p:cNvSpPr/>
          <p:nvPr/>
        </p:nvSpPr>
        <p:spPr>
          <a:xfrm>
            <a:off x="4686300" y="2300288"/>
            <a:ext cx="82105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Prévention active</a:t>
            </a:r>
            <a:endParaRPr lang="en-US" sz="725" dirty="0"/>
          </a:p>
        </p:txBody>
      </p:sp>
      <p:sp>
        <p:nvSpPr>
          <p:cNvPr id="26" name="Text 20"/>
          <p:cNvSpPr/>
          <p:nvPr/>
        </p:nvSpPr>
        <p:spPr>
          <a:xfrm>
            <a:off x="5618085" y="2018109"/>
            <a:ext cx="3093718" cy="528638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Visites périodiques et inspections détaillées pour détecter les signes précoces de dégradation.</a:t>
            </a:r>
            <a:endParaRPr lang="en-US" sz="725" dirty="0"/>
          </a:p>
        </p:txBody>
      </p:sp>
      <p:sp>
        <p:nvSpPr>
          <p:cNvPr id="27" name="Text 21"/>
          <p:cNvSpPr/>
          <p:nvPr/>
        </p:nvSpPr>
        <p:spPr>
          <a:xfrm>
            <a:off x="4686300" y="2657475"/>
            <a:ext cx="82105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Réparations</a:t>
            </a:r>
            <a:endParaRPr lang="en-US" sz="685" dirty="0"/>
          </a:p>
        </p:txBody>
      </p:sp>
      <p:sp>
        <p:nvSpPr>
          <p:cNvPr id="28" name="Text 22"/>
          <p:cNvSpPr/>
          <p:nvPr/>
        </p:nvSpPr>
        <p:spPr>
          <a:xfrm>
            <a:off x="4686300" y="2828925"/>
            <a:ext cx="82105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Maintenance curative</a:t>
            </a:r>
            <a:endParaRPr lang="en-US" sz="725" dirty="0"/>
          </a:p>
        </p:txBody>
      </p:sp>
      <p:sp>
        <p:nvSpPr>
          <p:cNvPr id="29" name="Text 23"/>
          <p:cNvSpPr/>
          <p:nvPr/>
        </p:nvSpPr>
        <p:spPr>
          <a:xfrm>
            <a:off x="5618085" y="2546747"/>
            <a:ext cx="3093718" cy="664369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Injection de fissures, protection anticorrosion, renforcement des structures et remplacement des joints.</a:t>
            </a:r>
            <a:endParaRPr lang="en-US" sz="725" dirty="0"/>
          </a:p>
        </p:txBody>
      </p:sp>
      <p:sp>
        <p:nvSpPr>
          <p:cNvPr id="30" name="Text 24"/>
          <p:cNvSpPr/>
          <p:nvPr/>
        </p:nvSpPr>
        <p:spPr>
          <a:xfrm>
            <a:off x="4686300" y="3321844"/>
            <a:ext cx="82105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D64545"/>
                </a:solidFill>
              </a:rPr>
              <a:t>Surveillance</a:t>
            </a:r>
            <a:endParaRPr lang="en-US" sz="685" dirty="0"/>
          </a:p>
        </p:txBody>
      </p:sp>
      <p:sp>
        <p:nvSpPr>
          <p:cNvPr id="31" name="Text 25"/>
          <p:cNvSpPr/>
          <p:nvPr/>
        </p:nvSpPr>
        <p:spPr>
          <a:xfrm>
            <a:off x="4686300" y="3493294"/>
            <a:ext cx="82105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Monitoring continu</a:t>
            </a:r>
            <a:endParaRPr lang="en-US" sz="725" dirty="0"/>
          </a:p>
        </p:txBody>
      </p:sp>
      <p:sp>
        <p:nvSpPr>
          <p:cNvPr id="32" name="Text 26"/>
          <p:cNvSpPr/>
          <p:nvPr/>
        </p:nvSpPr>
        <p:spPr>
          <a:xfrm>
            <a:off x="5618085" y="3211116"/>
            <a:ext cx="3093718" cy="664369"/>
          </a:xfrm>
          <a:prstGeom prst="rect">
            <a:avLst/>
          </a:prstGeom>
          <a:noFill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334E68"/>
                </a:solidFill>
              </a:rPr>
              <a:t>Installation de capteurs pour suivre en temps réel les déformations et vibrations de l'ouvrage.</a:t>
            </a:r>
            <a:endParaRPr lang="en-US" sz="7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02A43"/>
                </a:solidFill>
              </a:rPr>
              <a:t>Ponts Remarquables et Innovations Futures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Chefs-d'œuvre Mondiaux</a:t>
            </a:r>
            <a:endParaRPr lang="en-US" sz="1160" dirty="0"/>
          </a:p>
        </p:txBody>
      </p:sp>
      <p:sp>
        <p:nvSpPr>
          <p:cNvPr id="7" name="Text 4"/>
          <p:cNvSpPr/>
          <p:nvPr/>
        </p:nvSpPr>
        <p:spPr>
          <a:xfrm>
            <a:off x="428625" y="1793081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43B53"/>
                </a:solidFill>
              </a:rPr>
              <a:t>Viaduc de Millau (France)</a:t>
            </a:r>
            <a:endParaRPr lang="en-US" sz="885" dirty="0"/>
          </a:p>
        </p:txBody>
      </p:sp>
      <p:sp>
        <p:nvSpPr>
          <p:cNvPr id="8" name="Text 5"/>
          <p:cNvSpPr/>
          <p:nvPr/>
        </p:nvSpPr>
        <p:spPr>
          <a:xfrm>
            <a:off x="428625" y="1968103"/>
            <a:ext cx="4143375" cy="3107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334E68"/>
                </a:solidFill>
              </a:rPr>
              <a:t>Le plus haut pont à haubans du monde, culminant à 343 mètres. Un défi technique et esthétique majeur.</a:t>
            </a:r>
            <a:endParaRPr lang="en-US" sz="835" dirty="0"/>
          </a:p>
        </p:txBody>
      </p:sp>
      <p:sp>
        <p:nvSpPr>
          <p:cNvPr id="9" name="Text 6"/>
          <p:cNvSpPr/>
          <p:nvPr/>
        </p:nvSpPr>
        <p:spPr>
          <a:xfrm>
            <a:off x="428625" y="2314575"/>
            <a:ext cx="41433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D64545"/>
                </a:solidFill>
              </a:rPr>
              <a:t>Hauteur : 343m | Longueur : 2460m</a:t>
            </a:r>
            <a:endParaRPr lang="en-US" sz="725" dirty="0"/>
          </a:p>
        </p:txBody>
      </p:sp>
      <p:sp>
        <p:nvSpPr>
          <p:cNvPr id="10" name="Text 7"/>
          <p:cNvSpPr/>
          <p:nvPr/>
        </p:nvSpPr>
        <p:spPr>
          <a:xfrm>
            <a:off x="428625" y="2707481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43B53"/>
                </a:solidFill>
              </a:rPr>
              <a:t>Golden Gate Bridge (USA)</a:t>
            </a:r>
            <a:endParaRPr lang="en-US" sz="885" dirty="0"/>
          </a:p>
        </p:txBody>
      </p:sp>
      <p:sp>
        <p:nvSpPr>
          <p:cNvPr id="11" name="Text 8"/>
          <p:cNvSpPr/>
          <p:nvPr/>
        </p:nvSpPr>
        <p:spPr>
          <a:xfrm>
            <a:off x="428625" y="2882503"/>
            <a:ext cx="4143375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334E68"/>
                </a:solidFill>
              </a:rPr>
              <a:t>Icône mondiale des ponts suspendus, symbole de l'ingénierie du XXe siècle.</a:t>
            </a:r>
            <a:endParaRPr lang="en-US" sz="835" dirty="0"/>
          </a:p>
        </p:txBody>
      </p:sp>
      <p:sp>
        <p:nvSpPr>
          <p:cNvPr id="12" name="Text 9"/>
          <p:cNvSpPr/>
          <p:nvPr/>
        </p:nvSpPr>
        <p:spPr>
          <a:xfrm>
            <a:off x="428625" y="3073598"/>
            <a:ext cx="41433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D64545"/>
                </a:solidFill>
              </a:rPr>
              <a:t>Portée : 1280m | Inauguration : 1937</a:t>
            </a:r>
            <a:endParaRPr lang="en-US" sz="725" dirty="0"/>
          </a:p>
        </p:txBody>
      </p:sp>
      <p:sp>
        <p:nvSpPr>
          <p:cNvPr id="13" name="Text 10"/>
          <p:cNvSpPr/>
          <p:nvPr/>
        </p:nvSpPr>
        <p:spPr>
          <a:xfrm>
            <a:off x="428625" y="3466505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243B53"/>
                </a:solidFill>
              </a:rPr>
              <a:t>Pont Akashi-Kaikyō (Japon)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428625" y="3641527"/>
            <a:ext cx="4143375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334E68"/>
                </a:solidFill>
              </a:rPr>
              <a:t>Détient le record de la plus longue portée centrale pour un pont suspendu.</a:t>
            </a:r>
            <a:endParaRPr lang="en-US" sz="835" dirty="0"/>
          </a:p>
        </p:txBody>
      </p:sp>
      <p:sp>
        <p:nvSpPr>
          <p:cNvPr id="15" name="Text 12"/>
          <p:cNvSpPr/>
          <p:nvPr/>
        </p:nvSpPr>
        <p:spPr>
          <a:xfrm>
            <a:off x="428625" y="3832622"/>
            <a:ext cx="414337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D64545"/>
                </a:solidFill>
              </a:rPr>
              <a:t>Portée : 1991m | Résistance aux séismes</a:t>
            </a:r>
            <a:endParaRPr lang="en-US" sz="725" dirty="0"/>
          </a:p>
        </p:txBody>
      </p:sp>
      <p:sp>
        <p:nvSpPr>
          <p:cNvPr id="16" name="Text 13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D64545"/>
                </a:solidFill>
              </a:rPr>
              <a:t>Innovations Technologiques</a:t>
            </a:r>
            <a:endParaRPr lang="en-US" sz="1160" dirty="0"/>
          </a:p>
        </p:txBody>
      </p:sp>
      <p:sp>
        <p:nvSpPr>
          <p:cNvPr id="17" name="Shape 14"/>
          <p:cNvSpPr/>
          <p:nvPr/>
        </p:nvSpPr>
        <p:spPr>
          <a:xfrm>
            <a:off x="4572000" y="1678781"/>
            <a:ext cx="428625" cy="428625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588" y="1807369"/>
            <a:ext cx="171450" cy="17145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5143500" y="1678781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Smart Monitoring</a:t>
            </a:r>
            <a:endParaRPr lang="en-US" sz="885" dirty="0"/>
          </a:p>
        </p:txBody>
      </p:sp>
      <p:sp>
        <p:nvSpPr>
          <p:cNvPr id="20" name="Text 16"/>
          <p:cNvSpPr/>
          <p:nvPr/>
        </p:nvSpPr>
        <p:spPr>
          <a:xfrm>
            <a:off x="5143500" y="1910953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Intégration de capteurs IoT pour surveiller en temps réel les déformations, vibrations et la corrosion.</a:t>
            </a:r>
            <a:endParaRPr lang="en-US" sz="780" dirty="0"/>
          </a:p>
        </p:txBody>
      </p:sp>
      <p:sp>
        <p:nvSpPr>
          <p:cNvPr id="21" name="Shape 17"/>
          <p:cNvSpPr/>
          <p:nvPr/>
        </p:nvSpPr>
        <p:spPr>
          <a:xfrm>
            <a:off x="4572000" y="2446734"/>
            <a:ext cx="428625" cy="428625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588" y="2575322"/>
            <a:ext cx="171450" cy="17145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143500" y="2446734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BFUP (Béton Fibré)</a:t>
            </a:r>
            <a:endParaRPr lang="en-US" sz="885" dirty="0"/>
          </a:p>
        </p:txBody>
      </p:sp>
      <p:sp>
        <p:nvSpPr>
          <p:cNvPr id="24" name="Text 19"/>
          <p:cNvSpPr/>
          <p:nvPr/>
        </p:nvSpPr>
        <p:spPr>
          <a:xfrm>
            <a:off x="5143500" y="2678906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Béton ultra-haute performance permettant des structures plus fines, plus légères et extrêmement durables.</a:t>
            </a:r>
            <a:endParaRPr lang="en-US" sz="780" dirty="0"/>
          </a:p>
        </p:txBody>
      </p:sp>
      <p:sp>
        <p:nvSpPr>
          <p:cNvPr id="25" name="Shape 20"/>
          <p:cNvSpPr/>
          <p:nvPr/>
        </p:nvSpPr>
        <p:spPr>
          <a:xfrm>
            <a:off x="4572000" y="3214688"/>
            <a:ext cx="428625" cy="428625"/>
          </a:xfrm>
          <a:prstGeom prst="rect">
            <a:avLst/>
          </a:prstGeom>
          <a:solidFill>
            <a:srgbClr val="102A43"/>
          </a:solidFill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0588" y="3343275"/>
            <a:ext cx="171450" cy="17145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5143500" y="3214688"/>
            <a:ext cx="35718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02A43"/>
                </a:solidFill>
              </a:rPr>
              <a:t>Ponts Éco-conçus</a:t>
            </a:r>
            <a:endParaRPr lang="en-US" sz="885" dirty="0"/>
          </a:p>
        </p:txBody>
      </p:sp>
      <p:sp>
        <p:nvSpPr>
          <p:cNvPr id="28" name="Text 22"/>
          <p:cNvSpPr/>
          <p:nvPr/>
        </p:nvSpPr>
        <p:spPr>
          <a:xfrm>
            <a:off x="5143500" y="3446859"/>
            <a:ext cx="3571875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334E68"/>
                </a:solidFill>
              </a:rPr>
              <a:t>Utilisation de matériaux recyclés et réduction de l'empreinte carbone lors de la construction.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02A43"/>
          </a:solidFill>
        </p:spPr>
      </p:sp>
      <p:sp>
        <p:nvSpPr>
          <p:cNvPr id="4" name="Shape 1"/>
          <p:cNvSpPr/>
          <p:nvPr/>
        </p:nvSpPr>
        <p:spPr>
          <a:xfrm>
            <a:off x="521494" y="1493044"/>
            <a:ext cx="2157413" cy="2157413"/>
          </a:xfrm>
          <a:prstGeom prst="rect">
            <a:avLst/>
          </a:prstGeom>
          <a:solidFill>
            <a:srgbClr val="F0F4F8">
              <a:alpha val="10000"/>
            </a:srgbClr>
          </a:solidFill>
          <a:ln w="9144">
            <a:solidFill>
              <a:srgbClr val="F0F4F8">
                <a:alpha val="20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771900" y="692944"/>
            <a:ext cx="4800600" cy="822927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6" name="Shape 3"/>
          <p:cNvSpPr/>
          <p:nvPr/>
        </p:nvSpPr>
        <p:spPr>
          <a:xfrm>
            <a:off x="3771900" y="692944"/>
            <a:ext cx="71438" cy="822927"/>
          </a:xfrm>
          <a:prstGeom prst="rect">
            <a:avLst/>
          </a:prstGeom>
          <a:solidFill>
            <a:srgbClr val="D64545"/>
          </a:solidFill>
        </p:spPr>
      </p:sp>
      <p:sp>
        <p:nvSpPr>
          <p:cNvPr id="7" name="Text 4"/>
          <p:cNvSpPr/>
          <p:nvPr/>
        </p:nvSpPr>
        <p:spPr>
          <a:xfrm>
            <a:off x="3771900" y="692944"/>
            <a:ext cx="4800600" cy="822927"/>
          </a:xfrm>
          <a:prstGeom prst="rect">
            <a:avLst/>
          </a:prstGeom>
          <a:noFill/>
        </p:spPr>
        <p:txBody>
          <a:bodyPr wrap="square" lIns="212598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102A43"/>
                </a:solidFill>
              </a:rPr>
              <a:t>L'Art de Connecter les Hommes</a:t>
            </a:r>
            <a:endParaRPr lang="en-US" sz="2435" dirty="0"/>
          </a:p>
        </p:txBody>
      </p:sp>
      <p:sp>
        <p:nvSpPr>
          <p:cNvPr id="8" name="Text 5"/>
          <p:cNvSpPr/>
          <p:nvPr/>
        </p:nvSpPr>
        <p:spPr>
          <a:xfrm>
            <a:off x="3771900" y="1873058"/>
            <a:ext cx="4800600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334E68"/>
                </a:solidFill>
              </a:rPr>
              <a:t>Les ponts sont bien plus que de simples structures de franchissement; ils sont le reflet de l'ingéniosité humaine et de notre capacité à surmonter les défis naturels pour unir les territoires.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3771900" y="2966052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02A43"/>
                </a:solidFill>
              </a:rPr>
              <a:t>Pérennité</a:t>
            </a:r>
            <a:endParaRPr lang="en-US" sz="835" dirty="0"/>
          </a:p>
        </p:txBody>
      </p:sp>
      <p:sp>
        <p:nvSpPr>
          <p:cNvPr id="10" name="Text 7"/>
          <p:cNvSpPr/>
          <p:nvPr/>
        </p:nvSpPr>
        <p:spPr>
          <a:xfrm>
            <a:off x="3771900" y="3178578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243B53"/>
                </a:solidFill>
              </a:rPr>
              <a:t>Gérer le vieillissement des infrastructures par une maintenance proactive et innovante.</a:t>
            </a:r>
            <a:endParaRPr lang="en-US" sz="725" dirty="0"/>
          </a:p>
        </p:txBody>
      </p:sp>
      <p:sp>
        <p:nvSpPr>
          <p:cNvPr id="11" name="Text 8"/>
          <p:cNvSpPr/>
          <p:nvPr/>
        </p:nvSpPr>
        <p:spPr>
          <a:xfrm>
            <a:off x="6243638" y="2966052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02A43"/>
                </a:solidFill>
              </a:rPr>
              <a:t>Innovation</a:t>
            </a:r>
            <a:endParaRPr lang="en-US" sz="835" dirty="0"/>
          </a:p>
        </p:txBody>
      </p:sp>
      <p:sp>
        <p:nvSpPr>
          <p:cNvPr id="12" name="Text 9"/>
          <p:cNvSpPr/>
          <p:nvPr/>
        </p:nvSpPr>
        <p:spPr>
          <a:xfrm>
            <a:off x="6243638" y="3178578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243B53"/>
                </a:solidFill>
              </a:rPr>
              <a:t>Intégrer des matériaux intelligents et des systèmes de monitoring en temps réel.</a:t>
            </a:r>
            <a:endParaRPr lang="en-US" sz="725" dirty="0"/>
          </a:p>
        </p:txBody>
      </p:sp>
      <p:sp>
        <p:nvSpPr>
          <p:cNvPr id="13" name="Text 10"/>
          <p:cNvSpPr/>
          <p:nvPr/>
        </p:nvSpPr>
        <p:spPr>
          <a:xfrm>
            <a:off x="3771900" y="3722898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02A43"/>
                </a:solidFill>
              </a:rPr>
              <a:t>Écologie</a:t>
            </a:r>
            <a:endParaRPr lang="en-US" sz="835" dirty="0"/>
          </a:p>
        </p:txBody>
      </p:sp>
      <p:sp>
        <p:nvSpPr>
          <p:cNvPr id="14" name="Text 11"/>
          <p:cNvSpPr/>
          <p:nvPr/>
        </p:nvSpPr>
        <p:spPr>
          <a:xfrm>
            <a:off x="3771900" y="3935425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243B53"/>
                </a:solidFill>
              </a:rPr>
              <a:t>Réduire l'empreinte carbone de la construction et favoriser la biodiversité (écoducs).</a:t>
            </a:r>
            <a:endParaRPr lang="en-US" sz="725" dirty="0"/>
          </a:p>
        </p:txBody>
      </p:sp>
      <p:sp>
        <p:nvSpPr>
          <p:cNvPr id="15" name="Text 12"/>
          <p:cNvSpPr/>
          <p:nvPr/>
        </p:nvSpPr>
        <p:spPr>
          <a:xfrm>
            <a:off x="6243638" y="3722898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02A43"/>
                </a:solidFill>
              </a:rPr>
              <a:t>Résilience</a:t>
            </a:r>
            <a:endParaRPr lang="en-US" sz="835" dirty="0"/>
          </a:p>
        </p:txBody>
      </p:sp>
      <p:sp>
        <p:nvSpPr>
          <p:cNvPr id="16" name="Text 13"/>
          <p:cNvSpPr/>
          <p:nvPr/>
        </p:nvSpPr>
        <p:spPr>
          <a:xfrm>
            <a:off x="6243638" y="3935425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243B53"/>
                </a:solidFill>
              </a:rPr>
              <a:t>Adapter les ouvrages aux nouveaux défis climatiques et aux charges de trafic croissantes.</a:t>
            </a:r>
            <a:endParaRPr lang="en-US" sz="725" dirty="0"/>
          </a:p>
        </p:txBody>
      </p:sp>
      <p:sp>
        <p:nvSpPr>
          <p:cNvPr id="17" name="Text 14"/>
          <p:cNvSpPr/>
          <p:nvPr/>
        </p:nvSpPr>
        <p:spPr>
          <a:xfrm>
            <a:off x="3771900" y="4501176"/>
            <a:ext cx="480060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D64545"/>
                </a:solidFill>
              </a:rPr>
              <a:t>L'ingénierie au service de la mobilité durable.</a:t>
            </a:r>
            <a:endParaRPr lang="en-US" sz="11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5167</Words>
  <Application>WPS Presentation</Application>
  <PresentationFormat>On-screen Show (16:9)</PresentationFormat>
  <Paragraphs>274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2026-02-15T18:28:00Z</dcterms:created>
  <dcterms:modified xsi:type="dcterms:W3CDTF">2026-02-21T11:30:58Z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4A7E3C2EE6C54D3FB1A4D95F13EF1667_12</vt:lpwstr>
  </property>
  <property fmtid="{D5CDD505-2E9C-101B-9397-08002B2CF9AE}" pid="3" name="KSOProductBuildVer">
    <vt:lpwstr>1033-12.2.0.23196</vt:lpwstr>
  </property>
</Properties>
</file>