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144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42975" y="364331"/>
            <a:ext cx="7258050" cy="4400550"/>
          </a:xfrm>
          <a:prstGeom prst="rect">
            <a:avLst/>
          </a:prstGeom>
          <a:solidFill>
            <a:srgbClr val="FDF5E6">
              <a:alpha val="90000"/>
            </a:srgbClr>
          </a:solidFill>
          <a:ln w="54864">
            <a:solidFill>
              <a:srgbClr val="8B4513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994474" y="1168394"/>
            <a:ext cx="5155053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spc="3" kern="0" dirty="0">
                <a:solidFill>
                  <a:srgbClr val="007BA7"/>
                </a:solidFill>
              </a:rPr>
              <a:t>Souveraineté &amp; Sécurité Hydraulique</a:t>
            </a:r>
            <a:endParaRPr lang="en-US" sz="1397" dirty="0"/>
          </a:p>
        </p:txBody>
      </p:sp>
      <p:sp>
        <p:nvSpPr>
          <p:cNvPr id="5" name="Text 2"/>
          <p:cNvSpPr/>
          <p:nvPr/>
        </p:nvSpPr>
        <p:spPr>
          <a:xfrm>
            <a:off x="1714500" y="2071994"/>
            <a:ext cx="5715000" cy="11315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4500"/>
              </a:lnSpc>
              <a:buNone/>
            </a:pPr>
            <a:r>
              <a:rPr lang="en-US" sz="3731" b="1" dirty="0">
                <a:solidFill>
                  <a:srgbClr val="8B4513"/>
                </a:solidFill>
              </a:rPr>
              <a:t>Les Barrages au Maroc</a:t>
            </a:r>
            <a:endParaRPr lang="en-US" sz="3731" dirty="0"/>
          </a:p>
        </p:txBody>
      </p:sp>
      <p:sp>
        <p:nvSpPr>
          <p:cNvPr id="6" name="Text 3"/>
          <p:cNvSpPr/>
          <p:nvPr/>
        </p:nvSpPr>
        <p:spPr>
          <a:xfrm>
            <a:off x="2428875" y="3346428"/>
            <a:ext cx="4286250" cy="614363"/>
          </a:xfrm>
          <a:prstGeom prst="rect">
            <a:avLst/>
          </a:prstGeom>
          <a:noFill/>
          <a:ln/>
        </p:spPr>
        <p:txBody>
          <a:bodyPr wrap="square" lIns="0" tIns="170053" rIns="0" bIns="0" rtlCol="0" anchor="t">
            <a:spAutoFit/>
          </a:bodyPr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2F4F4F"/>
                </a:solidFill>
              </a:rPr>
              <a:t>Un pilier du développement socio-économique et un modèle de résilience climatique sous la Vision Royale.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3497200" y="4714875"/>
            <a:ext cx="2149571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8B4513"/>
                </a:solidFill>
              </a:rPr>
              <a:t>ROYAUME DU MAROC | POLITIQUE DE L'EAU</a:t>
            </a:r>
            <a:endParaRPr lang="en-US" sz="683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54478" y="903517"/>
            <a:ext cx="8035017" cy="5447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3800"/>
              </a:lnSpc>
              <a:buNone/>
            </a:pPr>
            <a:r>
              <a:rPr lang="en-US" sz="2862" b="1" dirty="0">
                <a:solidFill>
                  <a:srgbClr val="8B4513"/>
                </a:solidFill>
              </a:rPr>
              <a:t>Vers une Gestion Intelligente et Durable</a:t>
            </a:r>
            <a:endParaRPr lang="en-US" sz="2862" dirty="0"/>
          </a:p>
        </p:txBody>
      </p:sp>
      <p:sp>
        <p:nvSpPr>
          <p:cNvPr id="4" name="Shape 1"/>
          <p:cNvSpPr/>
          <p:nvPr/>
        </p:nvSpPr>
        <p:spPr>
          <a:xfrm>
            <a:off x="1357313" y="1662540"/>
            <a:ext cx="6429375" cy="982963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1357313" y="1662540"/>
            <a:ext cx="6429375" cy="14288"/>
          </a:xfrm>
          <a:prstGeom prst="rect">
            <a:avLst/>
          </a:prstGeom>
          <a:solidFill>
            <a:srgbClr val="DAA520"/>
          </a:solidFill>
          <a:ln/>
        </p:spPr>
      </p:sp>
      <p:sp>
        <p:nvSpPr>
          <p:cNvPr id="6" name="Text 3"/>
          <p:cNvSpPr/>
          <p:nvPr/>
        </p:nvSpPr>
        <p:spPr>
          <a:xfrm>
            <a:off x="1357313" y="1662540"/>
            <a:ext cx="6429375" cy="982963"/>
          </a:xfrm>
          <a:prstGeom prst="rect">
            <a:avLst/>
          </a:prstGeom>
          <a:noFill/>
          <a:ln/>
        </p:spPr>
        <p:txBody>
          <a:bodyPr wrap="square" lIns="0" tIns="255143" rIns="0" bIns="0" rtlCol="0" anchor="t">
            <a:spAutoFit/>
          </a:bodyPr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2F4F4F"/>
                </a:solidFill>
              </a:rPr>
              <a:t>L'avenir de la politique de l'eau au Maroc repose sur l'innovation et la durabilité. Cette vision holistique garantit au Royaume les moyens de sa résilience face aux aléas climatiques.</a:t>
            </a:r>
            <a:endParaRPr lang="en-US" sz="1159" dirty="0"/>
          </a:p>
        </p:txBody>
      </p:sp>
      <p:sp>
        <p:nvSpPr>
          <p:cNvPr id="7" name="Shape 4"/>
          <p:cNvSpPr/>
          <p:nvPr/>
        </p:nvSpPr>
        <p:spPr>
          <a:xfrm>
            <a:off x="1571625" y="3059841"/>
            <a:ext cx="571500" cy="571500"/>
          </a:xfrm>
          <a:prstGeom prst="ellipse">
            <a:avLst/>
          </a:prstGeom>
          <a:solidFill>
            <a:srgbClr val="007BA7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3231291"/>
            <a:ext cx="171450" cy="2286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42938" y="3802791"/>
            <a:ext cx="242887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8B4513"/>
                </a:solidFill>
              </a:rPr>
              <a:t>Innovation</a:t>
            </a:r>
            <a:endParaRPr lang="en-US" sz="1193" dirty="0"/>
          </a:p>
        </p:txBody>
      </p:sp>
      <p:sp>
        <p:nvSpPr>
          <p:cNvPr id="10" name="Text 6"/>
          <p:cNvSpPr/>
          <p:nvPr/>
        </p:nvSpPr>
        <p:spPr>
          <a:xfrm>
            <a:off x="642938" y="4151049"/>
            <a:ext cx="242887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Investissement continu dans le dessalement et la réutilisation des eaux usées pour soulager les barrages.</a:t>
            </a:r>
            <a:endParaRPr lang="en-US" sz="834" dirty="0"/>
          </a:p>
        </p:txBody>
      </p:sp>
      <p:sp>
        <p:nvSpPr>
          <p:cNvPr id="11" name="Shape 7"/>
          <p:cNvSpPr/>
          <p:nvPr/>
        </p:nvSpPr>
        <p:spPr>
          <a:xfrm>
            <a:off x="4286250" y="3059841"/>
            <a:ext cx="571500" cy="571500"/>
          </a:xfrm>
          <a:prstGeom prst="ellipse">
            <a:avLst/>
          </a:prstGeom>
          <a:solidFill>
            <a:srgbClr val="007BA7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275" y="3231291"/>
            <a:ext cx="171450" cy="22860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357563" y="3802791"/>
            <a:ext cx="242887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8B4513"/>
                </a:solidFill>
              </a:rPr>
              <a:t>Efficience</a:t>
            </a:r>
            <a:endParaRPr lang="en-US" sz="1193" dirty="0"/>
          </a:p>
        </p:txBody>
      </p:sp>
      <p:sp>
        <p:nvSpPr>
          <p:cNvPr id="14" name="Text 9"/>
          <p:cNvSpPr/>
          <p:nvPr/>
        </p:nvSpPr>
        <p:spPr>
          <a:xfrm>
            <a:off x="3357563" y="4151049"/>
            <a:ext cx="242887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Modernisation des systèmes d'irrigation et lutte contre le gaspillage pour chaque goutte d'eau.</a:t>
            </a:r>
            <a:endParaRPr lang="en-US" sz="834" dirty="0"/>
          </a:p>
        </p:txBody>
      </p:sp>
      <p:sp>
        <p:nvSpPr>
          <p:cNvPr id="15" name="Shape 10"/>
          <p:cNvSpPr/>
          <p:nvPr/>
        </p:nvSpPr>
        <p:spPr>
          <a:xfrm>
            <a:off x="7000875" y="3059841"/>
            <a:ext cx="571500" cy="571500"/>
          </a:xfrm>
          <a:prstGeom prst="ellipse">
            <a:avLst/>
          </a:prstGeom>
          <a:solidFill>
            <a:srgbClr val="007BA7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50" y="3231291"/>
            <a:ext cx="285750" cy="22860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072188" y="3802791"/>
            <a:ext cx="242887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8B4513"/>
                </a:solidFill>
              </a:rPr>
              <a:t>Pérennité</a:t>
            </a:r>
            <a:endParaRPr lang="en-US" sz="1193" dirty="0"/>
          </a:p>
        </p:txBody>
      </p:sp>
      <p:sp>
        <p:nvSpPr>
          <p:cNvPr id="18" name="Text 12"/>
          <p:cNvSpPr/>
          <p:nvPr/>
        </p:nvSpPr>
        <p:spPr>
          <a:xfrm>
            <a:off x="6072188" y="4151049"/>
            <a:ext cx="242887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Une stratégie d'État inscrite dans la durée pour assurer la sécurité des générations futures.</a:t>
            </a:r>
            <a:endParaRPr lang="en-US" sz="834" dirty="0"/>
          </a:p>
        </p:txBody>
      </p:sp>
      <p:sp>
        <p:nvSpPr>
          <p:cNvPr id="19" name="Text 13"/>
          <p:cNvSpPr/>
          <p:nvPr/>
        </p:nvSpPr>
        <p:spPr>
          <a:xfrm>
            <a:off x="2588019" y="4663083"/>
            <a:ext cx="3967935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spc="2" kern="0" dirty="0">
                <a:solidFill>
                  <a:srgbClr val="007BA7"/>
                </a:solidFill>
              </a:rPr>
              <a:t>L'Eau : Un Bien Commun, Un Avenir Partagé.</a:t>
            </a:r>
            <a:endParaRPr lang="en-US" sz="987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713231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8B4513"/>
                </a:solidFill>
              </a:rPr>
              <a:t>La Vision Visionnaire de Feu Hassan II</a:t>
            </a:r>
            <a:endParaRPr lang="en-US" sz="2436" dirty="0"/>
          </a:p>
        </p:txBody>
      </p:sp>
      <p:sp>
        <p:nvSpPr>
          <p:cNvPr id="4" name="Shape 1"/>
          <p:cNvSpPr/>
          <p:nvPr/>
        </p:nvSpPr>
        <p:spPr>
          <a:xfrm>
            <a:off x="571500" y="1536548"/>
            <a:ext cx="4286250" cy="1500188"/>
          </a:xfrm>
          <a:prstGeom prst="rect">
            <a:avLst/>
          </a:prstGeom>
          <a:solidFill>
            <a:srgbClr val="8B4513">
              <a:alpha val="5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571500" y="1536548"/>
            <a:ext cx="35719" cy="1500188"/>
          </a:xfrm>
          <a:prstGeom prst="rect">
            <a:avLst/>
          </a:prstGeom>
          <a:solidFill>
            <a:srgbClr val="8B4513"/>
          </a:solidFill>
          <a:ln/>
        </p:spPr>
      </p:sp>
      <p:sp>
        <p:nvSpPr>
          <p:cNvPr id="6" name="Text 3"/>
          <p:cNvSpPr/>
          <p:nvPr/>
        </p:nvSpPr>
        <p:spPr>
          <a:xfrm>
            <a:off x="785813" y="1936598"/>
            <a:ext cx="3857625" cy="25181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95" b="1" dirty="0">
                <a:solidFill>
                  <a:srgbClr val="8B4513"/>
                </a:solidFill>
              </a:rPr>
              <a:t>Le "Grand Dessein Royal"</a:t>
            </a:r>
            <a:endParaRPr lang="en-US" sz="1295" dirty="0"/>
          </a:p>
        </p:txBody>
      </p:sp>
      <p:sp>
        <p:nvSpPr>
          <p:cNvPr id="7" name="Text 4"/>
          <p:cNvSpPr/>
          <p:nvPr/>
        </p:nvSpPr>
        <p:spPr>
          <a:xfrm>
            <a:off x="785813" y="2317003"/>
            <a:ext cx="3857625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i="1" dirty="0">
                <a:solidFill>
                  <a:srgbClr val="2F4F4F"/>
                </a:solidFill>
              </a:rPr>
              <a:t>"L'objectif audacieux était d'irriguer un million d'hectares avant l'an 2000, une promesse tenue qui a transformé le visage du Maroc."</a:t>
            </a:r>
            <a:endParaRPr lang="en-US" sz="942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3322486"/>
            <a:ext cx="114300" cy="15001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78706" y="3322486"/>
            <a:ext cx="377904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784" b="1" dirty="0">
                <a:solidFill>
                  <a:srgbClr val="2F4F4F"/>
                </a:solidFill>
              </a:rPr>
              <a:t>Discours de Tanger (1967) :</a:t>
            </a:r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 Formalisation de la stratégie hydraulique </a:t>
            </a:r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nationale comme pilier de souveraineté.</a:t>
            </a:r>
            <a:endParaRPr lang="en-US" sz="784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50" y="3808261"/>
            <a:ext cx="114300" cy="15001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78706" y="3808261"/>
            <a:ext cx="377904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784" b="1" dirty="0">
                <a:solidFill>
                  <a:srgbClr val="2F4F4F"/>
                </a:solidFill>
              </a:rPr>
              <a:t>Modernisation Rurale :</a:t>
            </a:r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 Passage d'une agriculture de subsistance à </a:t>
            </a:r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une agriculture irriguée performante.</a:t>
            </a:r>
            <a:endParaRPr lang="en-US" sz="784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50" y="4294036"/>
            <a:ext cx="114300" cy="15001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78706" y="4294036"/>
            <a:ext cx="377904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784" b="1" dirty="0">
                <a:solidFill>
                  <a:srgbClr val="2F4F4F"/>
                </a:solidFill>
              </a:rPr>
              <a:t>Indépendance :</a:t>
            </a:r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 Sécurisation alimentaire et énergétique face aux </a:t>
            </a:r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aléas climatiques.</a:t>
            </a:r>
            <a:endParaRPr lang="en-US" sz="784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2075" y="1565123"/>
            <a:ext cx="3429000" cy="3571875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5143500" y="5272729"/>
            <a:ext cx="3429000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8B4513"/>
                </a:solidFill>
              </a:rPr>
              <a:t>Barrage Bin El Ouidane : Un monument historique</a:t>
            </a:r>
            <a:endParaRPr lang="en-US" sz="683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713231"/>
            <a:ext cx="8572500" cy="9322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8B4513"/>
                </a:solidFill>
              </a:rPr>
              <a:t>L'Accélération sous le Règne de Sa Majesté Mohammed VI</a:t>
            </a:r>
            <a:endParaRPr lang="en-US" sz="2436" dirty="0"/>
          </a:p>
        </p:txBody>
      </p:sp>
      <p:sp>
        <p:nvSpPr>
          <p:cNvPr id="4" name="Text 1"/>
          <p:cNvSpPr/>
          <p:nvPr/>
        </p:nvSpPr>
        <p:spPr>
          <a:xfrm>
            <a:off x="0" y="1788365"/>
            <a:ext cx="7715250" cy="411435"/>
          </a:xfrm>
          <a:prstGeom prst="rect">
            <a:avLst/>
          </a:prstGeom>
          <a:noFill/>
          <a:ln/>
        </p:spPr>
        <p:txBody>
          <a:bodyPr wrap="square" lIns="680339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2F4F4F"/>
                </a:solidFill>
              </a:rPr>
              <a:t>Le Maroc est passé d'une gestion de l'offre à une gestion intégrée et durable de la ressource, adaptant sa stratégie aux défis du XXIe siècle.</a:t>
            </a:r>
            <a:endParaRPr lang="en-US" sz="942" dirty="0"/>
          </a:p>
        </p:txBody>
      </p:sp>
      <p:sp>
        <p:nvSpPr>
          <p:cNvPr id="5" name="Shape 2"/>
          <p:cNvSpPr/>
          <p:nvPr/>
        </p:nvSpPr>
        <p:spPr>
          <a:xfrm>
            <a:off x="1428750" y="2699863"/>
            <a:ext cx="714375" cy="714375"/>
          </a:xfrm>
          <a:prstGeom prst="ellipse">
            <a:avLst/>
          </a:prstGeom>
          <a:solidFill>
            <a:srgbClr val="007BA7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63" y="2914176"/>
            <a:ext cx="285750" cy="2857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71500" y="3592832"/>
            <a:ext cx="242887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8B4513"/>
                </a:solidFill>
              </a:rPr>
              <a:t>Gestion Intégrée</a:t>
            </a:r>
            <a:endParaRPr lang="en-US" sz="1193" dirty="0"/>
          </a:p>
        </p:txBody>
      </p:sp>
      <p:sp>
        <p:nvSpPr>
          <p:cNvPr id="8" name="Text 4"/>
          <p:cNvSpPr/>
          <p:nvPr/>
        </p:nvSpPr>
        <p:spPr>
          <a:xfrm>
            <a:off x="571500" y="3933946"/>
            <a:ext cx="2428875" cy="4822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Optimisation de l'utilisation de l'eau à travers tous les secteurs : agriculture, industrie et consommation humaine.</a:t>
            </a:r>
            <a:endParaRPr lang="en-US" sz="780" dirty="0"/>
          </a:p>
        </p:txBody>
      </p:sp>
      <p:sp>
        <p:nvSpPr>
          <p:cNvPr id="9" name="Shape 5"/>
          <p:cNvSpPr/>
          <p:nvPr/>
        </p:nvSpPr>
        <p:spPr>
          <a:xfrm>
            <a:off x="4214813" y="2699863"/>
            <a:ext cx="714375" cy="714375"/>
          </a:xfrm>
          <a:prstGeom prst="ellipse">
            <a:avLst/>
          </a:prstGeom>
          <a:solidFill>
            <a:srgbClr val="007BA7"/>
          </a:solidFill>
          <a:ln/>
        </p:spPr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3406" y="2914176"/>
            <a:ext cx="357188" cy="28575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3357563" y="3592832"/>
            <a:ext cx="242887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8B4513"/>
                </a:solidFill>
              </a:rPr>
              <a:t>Interconnexion</a:t>
            </a:r>
            <a:endParaRPr lang="en-US" sz="1193" dirty="0"/>
          </a:p>
        </p:txBody>
      </p:sp>
      <p:sp>
        <p:nvSpPr>
          <p:cNvPr id="12" name="Text 7"/>
          <p:cNvSpPr/>
          <p:nvPr/>
        </p:nvSpPr>
        <p:spPr>
          <a:xfrm>
            <a:off x="3357563" y="3933946"/>
            <a:ext cx="2428875" cy="4822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Développement de transferts d'eau massifs entre bassins excédentaires et déficitaires pour une équité territoriale.</a:t>
            </a:r>
            <a:endParaRPr lang="en-US" sz="780" dirty="0"/>
          </a:p>
        </p:txBody>
      </p:sp>
      <p:sp>
        <p:nvSpPr>
          <p:cNvPr id="13" name="Shape 8"/>
          <p:cNvSpPr/>
          <p:nvPr/>
        </p:nvSpPr>
        <p:spPr>
          <a:xfrm>
            <a:off x="7000875" y="2699863"/>
            <a:ext cx="714375" cy="714375"/>
          </a:xfrm>
          <a:prstGeom prst="ellipse">
            <a:avLst/>
          </a:prstGeom>
          <a:solidFill>
            <a:srgbClr val="007BA7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0906" y="2914176"/>
            <a:ext cx="214313" cy="28575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143625" y="3592832"/>
            <a:ext cx="242887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8B4513"/>
                </a:solidFill>
              </a:rPr>
              <a:t>Innovation</a:t>
            </a:r>
            <a:endParaRPr lang="en-US" sz="1193" dirty="0"/>
          </a:p>
        </p:txBody>
      </p:sp>
      <p:sp>
        <p:nvSpPr>
          <p:cNvPr id="16" name="Text 10"/>
          <p:cNvSpPr/>
          <p:nvPr/>
        </p:nvSpPr>
        <p:spPr>
          <a:xfrm>
            <a:off x="6143625" y="3933946"/>
            <a:ext cx="2428875" cy="4822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Investissements dans les technologies de dessalement et la réutilisation des eaux usées traitées.</a:t>
            </a:r>
            <a:endParaRPr lang="en-US" sz="780" dirty="0"/>
          </a:p>
        </p:txBody>
      </p:sp>
      <p:sp>
        <p:nvSpPr>
          <p:cNvPr id="17" name="Shape 11"/>
          <p:cNvSpPr/>
          <p:nvPr/>
        </p:nvSpPr>
        <p:spPr>
          <a:xfrm>
            <a:off x="571500" y="3821906"/>
            <a:ext cx="8001000" cy="892969"/>
          </a:xfrm>
          <a:prstGeom prst="rect">
            <a:avLst/>
          </a:prstGeom>
          <a:solidFill>
            <a:srgbClr val="8B4513"/>
          </a:solidFill>
          <a:ln/>
        </p:spPr>
      </p:sp>
      <p:sp>
        <p:nvSpPr>
          <p:cNvPr id="18" name="Text 12"/>
          <p:cNvSpPr/>
          <p:nvPr/>
        </p:nvSpPr>
        <p:spPr>
          <a:xfrm>
            <a:off x="857250" y="4123730"/>
            <a:ext cx="5691727" cy="4679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FFFF"/>
                </a:solidFill>
              </a:rPr>
              <a:t>Programme National pour l'Approvisionnement en Eau Potable et l'Irrigation</a:t>
            </a:r>
            <a:endParaRPr lang="en-US" sz="1193" dirty="0"/>
          </a:p>
        </p:txBody>
      </p:sp>
      <p:sp>
        <p:nvSpPr>
          <p:cNvPr id="19" name="Text 13"/>
          <p:cNvSpPr/>
          <p:nvPr/>
        </p:nvSpPr>
        <p:spPr>
          <a:xfrm>
            <a:off x="6548977" y="4045148"/>
            <a:ext cx="1737773" cy="6250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DAA520"/>
                </a:solidFill>
              </a:rPr>
              <a:t>PNAEPI 2020-2027</a:t>
            </a:r>
            <a:endParaRPr lang="en-US" sz="1602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713231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8B4513"/>
                </a:solidFill>
              </a:rPr>
              <a:t>Panorama du Patrimoine Hydraulique Marocain</a:t>
            </a:r>
            <a:endParaRPr lang="en-US" sz="2436" dirty="0"/>
          </a:p>
        </p:txBody>
      </p:sp>
      <p:sp>
        <p:nvSpPr>
          <p:cNvPr id="4" name="Shape 1"/>
          <p:cNvSpPr/>
          <p:nvPr/>
        </p:nvSpPr>
        <p:spPr>
          <a:xfrm>
            <a:off x="571500" y="1393673"/>
            <a:ext cx="2471738" cy="1328738"/>
          </a:xfrm>
          <a:prstGeom prst="rect">
            <a:avLst/>
          </a:prstGeom>
          <a:solidFill>
            <a:srgbClr val="007BA7">
              <a:alpha val="5000"/>
            </a:srgbClr>
          </a:solidFill>
          <a:ln w="18288">
            <a:solidFill>
              <a:srgbClr val="007BA7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393645" y="1751754"/>
            <a:ext cx="784557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592" dirty="0">
                <a:solidFill>
                  <a:srgbClr val="8B4513"/>
                </a:solidFill>
              </a:rPr>
              <a:t>150+</a:t>
            </a:r>
            <a:endParaRPr lang="en-US" sz="2592" dirty="0"/>
          </a:p>
        </p:txBody>
      </p:sp>
      <p:sp>
        <p:nvSpPr>
          <p:cNvPr id="6" name="Text 3"/>
          <p:cNvSpPr/>
          <p:nvPr/>
        </p:nvSpPr>
        <p:spPr>
          <a:xfrm>
            <a:off x="1243347" y="2166091"/>
            <a:ext cx="1085180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007BA7"/>
                </a:solidFill>
              </a:rPr>
              <a:t>Grands Barrages</a:t>
            </a:r>
            <a:endParaRPr lang="en-US" sz="784" dirty="0"/>
          </a:p>
        </p:txBody>
      </p:sp>
      <p:sp>
        <p:nvSpPr>
          <p:cNvPr id="7" name="Shape 4"/>
          <p:cNvSpPr/>
          <p:nvPr/>
        </p:nvSpPr>
        <p:spPr>
          <a:xfrm>
            <a:off x="3314700" y="1393673"/>
            <a:ext cx="2471738" cy="1328738"/>
          </a:xfrm>
          <a:prstGeom prst="rect">
            <a:avLst/>
          </a:prstGeom>
          <a:solidFill>
            <a:srgbClr val="007BA7">
              <a:alpha val="5000"/>
            </a:srgbClr>
          </a:solidFill>
          <a:ln w="18288">
            <a:solidFill>
              <a:srgbClr val="007BA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966763" y="1751754"/>
            <a:ext cx="116758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592" dirty="0">
                <a:solidFill>
                  <a:srgbClr val="8B4513"/>
                </a:solidFill>
              </a:rPr>
              <a:t>19 Mds</a:t>
            </a:r>
            <a:endParaRPr lang="en-US" sz="2592" dirty="0"/>
          </a:p>
        </p:txBody>
      </p:sp>
      <p:sp>
        <p:nvSpPr>
          <p:cNvPr id="9" name="Text 6"/>
          <p:cNvSpPr/>
          <p:nvPr/>
        </p:nvSpPr>
        <p:spPr>
          <a:xfrm>
            <a:off x="4158276" y="2166091"/>
            <a:ext cx="784557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007BA7"/>
                </a:solidFill>
              </a:rPr>
              <a:t>Capacité (m³)</a:t>
            </a:r>
            <a:endParaRPr lang="en-US" sz="784" dirty="0"/>
          </a:p>
        </p:txBody>
      </p:sp>
      <p:sp>
        <p:nvSpPr>
          <p:cNvPr id="10" name="Shape 7"/>
          <p:cNvSpPr/>
          <p:nvPr/>
        </p:nvSpPr>
        <p:spPr>
          <a:xfrm>
            <a:off x="6100763" y="1393673"/>
            <a:ext cx="2471738" cy="1328738"/>
          </a:xfrm>
          <a:prstGeom prst="rect">
            <a:avLst/>
          </a:prstGeom>
          <a:solidFill>
            <a:srgbClr val="007BA7">
              <a:alpha val="5000"/>
            </a:srgbClr>
          </a:solidFill>
          <a:ln w="18288">
            <a:solidFill>
              <a:srgbClr val="007BA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823118" y="1751754"/>
            <a:ext cx="106986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592" dirty="0">
                <a:solidFill>
                  <a:srgbClr val="8B4513"/>
                </a:solidFill>
              </a:rPr>
              <a:t>1 700+</a:t>
            </a:r>
            <a:endParaRPr lang="en-US" sz="2592" dirty="0"/>
          </a:p>
        </p:txBody>
      </p:sp>
      <p:sp>
        <p:nvSpPr>
          <p:cNvPr id="12" name="Text 9"/>
          <p:cNvSpPr/>
          <p:nvPr/>
        </p:nvSpPr>
        <p:spPr>
          <a:xfrm>
            <a:off x="6884677" y="2166091"/>
            <a:ext cx="946770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007BA7"/>
                </a:solidFill>
              </a:rPr>
              <a:t>Puissance (MW)</a:t>
            </a:r>
            <a:endParaRPr lang="en-US" sz="784" dirty="0"/>
          </a:p>
        </p:txBody>
      </p:sp>
      <p:sp>
        <p:nvSpPr>
          <p:cNvPr id="13" name="Shape 10"/>
          <p:cNvSpPr/>
          <p:nvPr/>
        </p:nvSpPr>
        <p:spPr>
          <a:xfrm>
            <a:off x="571500" y="2965298"/>
            <a:ext cx="8001000" cy="191273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Shape 11"/>
          <p:cNvSpPr/>
          <p:nvPr/>
        </p:nvSpPr>
        <p:spPr>
          <a:xfrm>
            <a:off x="571500" y="2965298"/>
            <a:ext cx="1673061" cy="405408"/>
          </a:xfrm>
          <a:prstGeom prst="rect">
            <a:avLst/>
          </a:prstGeom>
          <a:solidFill>
            <a:srgbClr val="8B4513"/>
          </a:solidFill>
          <a:ln/>
        </p:spPr>
      </p:sp>
      <p:sp>
        <p:nvSpPr>
          <p:cNvPr id="15" name="Text 12"/>
          <p:cNvSpPr/>
          <p:nvPr/>
        </p:nvSpPr>
        <p:spPr>
          <a:xfrm>
            <a:off x="571500" y="2965298"/>
            <a:ext cx="1673061" cy="405408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FFFFFF"/>
                </a:solidFill>
              </a:rPr>
              <a:t>Nom du Barrage</a:t>
            </a:r>
            <a:endParaRPr lang="en-US" sz="987" dirty="0"/>
          </a:p>
        </p:txBody>
      </p:sp>
      <p:sp>
        <p:nvSpPr>
          <p:cNvPr id="16" name="Shape 13"/>
          <p:cNvSpPr/>
          <p:nvPr/>
        </p:nvSpPr>
        <p:spPr>
          <a:xfrm>
            <a:off x="2244561" y="2965298"/>
            <a:ext cx="1531330" cy="405408"/>
          </a:xfrm>
          <a:prstGeom prst="rect">
            <a:avLst/>
          </a:prstGeom>
          <a:solidFill>
            <a:srgbClr val="8B4513"/>
          </a:solidFill>
          <a:ln/>
        </p:spPr>
      </p:sp>
      <p:sp>
        <p:nvSpPr>
          <p:cNvPr id="17" name="Text 14"/>
          <p:cNvSpPr/>
          <p:nvPr/>
        </p:nvSpPr>
        <p:spPr>
          <a:xfrm>
            <a:off x="2244561" y="2965298"/>
            <a:ext cx="1531330" cy="405408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FFFFFF"/>
                </a:solidFill>
              </a:rPr>
              <a:t>Bassin Versant</a:t>
            </a:r>
            <a:endParaRPr lang="en-US" sz="987" dirty="0"/>
          </a:p>
        </p:txBody>
      </p:sp>
      <p:sp>
        <p:nvSpPr>
          <p:cNvPr id="18" name="Shape 15"/>
          <p:cNvSpPr/>
          <p:nvPr/>
        </p:nvSpPr>
        <p:spPr>
          <a:xfrm>
            <a:off x="3775890" y="2965298"/>
            <a:ext cx="1798551" cy="405408"/>
          </a:xfrm>
          <a:prstGeom prst="rect">
            <a:avLst/>
          </a:prstGeom>
          <a:solidFill>
            <a:srgbClr val="8B4513"/>
          </a:solidFill>
          <a:ln/>
        </p:spPr>
      </p:sp>
      <p:sp>
        <p:nvSpPr>
          <p:cNvPr id="19" name="Text 16"/>
          <p:cNvSpPr/>
          <p:nvPr/>
        </p:nvSpPr>
        <p:spPr>
          <a:xfrm>
            <a:off x="3775890" y="2965298"/>
            <a:ext cx="1798551" cy="405408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FFFFFF"/>
                </a:solidFill>
              </a:rPr>
              <a:t>Capacité (MM m³)</a:t>
            </a:r>
            <a:endParaRPr lang="en-US" sz="987" dirty="0"/>
          </a:p>
        </p:txBody>
      </p:sp>
      <p:sp>
        <p:nvSpPr>
          <p:cNvPr id="20" name="Shape 17"/>
          <p:cNvSpPr/>
          <p:nvPr/>
        </p:nvSpPr>
        <p:spPr>
          <a:xfrm>
            <a:off x="5574441" y="2965298"/>
            <a:ext cx="2998059" cy="405408"/>
          </a:xfrm>
          <a:prstGeom prst="rect">
            <a:avLst/>
          </a:prstGeom>
          <a:solidFill>
            <a:srgbClr val="8B4513"/>
          </a:solidFill>
          <a:ln/>
        </p:spPr>
      </p:sp>
      <p:sp>
        <p:nvSpPr>
          <p:cNvPr id="21" name="Text 18"/>
          <p:cNvSpPr/>
          <p:nvPr/>
        </p:nvSpPr>
        <p:spPr>
          <a:xfrm>
            <a:off x="5574441" y="2965298"/>
            <a:ext cx="2998059" cy="405408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FFFFFF"/>
                </a:solidFill>
              </a:rPr>
              <a:t>Particularité</a:t>
            </a:r>
            <a:endParaRPr lang="en-US" sz="987" dirty="0"/>
          </a:p>
        </p:txBody>
      </p:sp>
      <p:sp>
        <p:nvSpPr>
          <p:cNvPr id="22" name="Text 19"/>
          <p:cNvSpPr/>
          <p:nvPr/>
        </p:nvSpPr>
        <p:spPr>
          <a:xfrm>
            <a:off x="571500" y="3370706"/>
            <a:ext cx="1673061" cy="373261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007BA7"/>
                </a:solidFill>
              </a:rPr>
              <a:t>Al Wahda</a:t>
            </a:r>
            <a:endParaRPr lang="en-US" sz="784" dirty="0"/>
          </a:p>
        </p:txBody>
      </p:sp>
      <p:sp>
        <p:nvSpPr>
          <p:cNvPr id="23" name="Text 20"/>
          <p:cNvSpPr/>
          <p:nvPr/>
        </p:nvSpPr>
        <p:spPr>
          <a:xfrm>
            <a:off x="2244561" y="3370706"/>
            <a:ext cx="1531330" cy="373261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Sebou</a:t>
            </a:r>
            <a:endParaRPr lang="en-US" sz="834" dirty="0"/>
          </a:p>
        </p:txBody>
      </p:sp>
      <p:sp>
        <p:nvSpPr>
          <p:cNvPr id="24" name="Text 21"/>
          <p:cNvSpPr/>
          <p:nvPr/>
        </p:nvSpPr>
        <p:spPr>
          <a:xfrm>
            <a:off x="3775890" y="3370706"/>
            <a:ext cx="1798551" cy="373261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3 800</a:t>
            </a:r>
            <a:endParaRPr lang="en-US" sz="834" dirty="0"/>
          </a:p>
        </p:txBody>
      </p:sp>
      <p:sp>
        <p:nvSpPr>
          <p:cNvPr id="25" name="Text 22"/>
          <p:cNvSpPr/>
          <p:nvPr/>
        </p:nvSpPr>
        <p:spPr>
          <a:xfrm>
            <a:off x="5574441" y="3370706"/>
            <a:ext cx="2998059" cy="373261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Le plus grand du Maroc</a:t>
            </a:r>
            <a:endParaRPr lang="en-US" sz="834" dirty="0"/>
          </a:p>
        </p:txBody>
      </p:sp>
      <p:sp>
        <p:nvSpPr>
          <p:cNvPr id="26" name="Text 23"/>
          <p:cNvSpPr/>
          <p:nvPr/>
        </p:nvSpPr>
        <p:spPr>
          <a:xfrm>
            <a:off x="571500" y="3743967"/>
            <a:ext cx="1673061" cy="376833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007BA7"/>
                </a:solidFill>
              </a:rPr>
              <a:t>Al Massira</a:t>
            </a:r>
            <a:endParaRPr lang="en-US" sz="784" dirty="0"/>
          </a:p>
        </p:txBody>
      </p:sp>
      <p:sp>
        <p:nvSpPr>
          <p:cNvPr id="27" name="Text 24"/>
          <p:cNvSpPr/>
          <p:nvPr/>
        </p:nvSpPr>
        <p:spPr>
          <a:xfrm>
            <a:off x="2244561" y="3743967"/>
            <a:ext cx="1531330" cy="376833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Oum Er-Rbia</a:t>
            </a:r>
            <a:endParaRPr lang="en-US" sz="834" dirty="0"/>
          </a:p>
        </p:txBody>
      </p:sp>
      <p:sp>
        <p:nvSpPr>
          <p:cNvPr id="28" name="Text 25"/>
          <p:cNvSpPr/>
          <p:nvPr/>
        </p:nvSpPr>
        <p:spPr>
          <a:xfrm>
            <a:off x="3775890" y="3743967"/>
            <a:ext cx="1798551" cy="376833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2 650</a:t>
            </a:r>
            <a:endParaRPr lang="en-US" sz="834" dirty="0"/>
          </a:p>
        </p:txBody>
      </p:sp>
      <p:sp>
        <p:nvSpPr>
          <p:cNvPr id="29" name="Text 26"/>
          <p:cNvSpPr/>
          <p:nvPr/>
        </p:nvSpPr>
        <p:spPr>
          <a:xfrm>
            <a:off x="5574441" y="3743967"/>
            <a:ext cx="2998059" cy="376833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Crucial pour l'irrigation et l'eau potable</a:t>
            </a:r>
            <a:endParaRPr lang="en-US" sz="834" dirty="0"/>
          </a:p>
        </p:txBody>
      </p:sp>
      <p:sp>
        <p:nvSpPr>
          <p:cNvPr id="30" name="Text 27"/>
          <p:cNvSpPr/>
          <p:nvPr/>
        </p:nvSpPr>
        <p:spPr>
          <a:xfrm>
            <a:off x="571500" y="4120800"/>
            <a:ext cx="1673061" cy="376833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007BA7"/>
                </a:solidFill>
              </a:rPr>
              <a:t>Bin El Ouidane</a:t>
            </a:r>
            <a:endParaRPr lang="en-US" sz="784" dirty="0"/>
          </a:p>
        </p:txBody>
      </p:sp>
      <p:sp>
        <p:nvSpPr>
          <p:cNvPr id="31" name="Text 28"/>
          <p:cNvSpPr/>
          <p:nvPr/>
        </p:nvSpPr>
        <p:spPr>
          <a:xfrm>
            <a:off x="2244561" y="4120800"/>
            <a:ext cx="1531330" cy="376833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Oum Er-Rbia</a:t>
            </a:r>
            <a:endParaRPr lang="en-US" sz="834" dirty="0"/>
          </a:p>
        </p:txBody>
      </p:sp>
      <p:sp>
        <p:nvSpPr>
          <p:cNvPr id="32" name="Text 29"/>
          <p:cNvSpPr/>
          <p:nvPr/>
        </p:nvSpPr>
        <p:spPr>
          <a:xfrm>
            <a:off x="3775890" y="4120800"/>
            <a:ext cx="1798551" cy="376833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1 250</a:t>
            </a:r>
            <a:endParaRPr lang="en-US" sz="834" dirty="0"/>
          </a:p>
        </p:txBody>
      </p:sp>
      <p:sp>
        <p:nvSpPr>
          <p:cNvPr id="33" name="Text 30"/>
          <p:cNvSpPr/>
          <p:nvPr/>
        </p:nvSpPr>
        <p:spPr>
          <a:xfrm>
            <a:off x="5574441" y="4120800"/>
            <a:ext cx="2998059" cy="376833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Monument historique et énergétique</a:t>
            </a:r>
            <a:endParaRPr lang="en-US" sz="834" dirty="0"/>
          </a:p>
        </p:txBody>
      </p:sp>
      <p:sp>
        <p:nvSpPr>
          <p:cNvPr id="34" name="Text 31"/>
          <p:cNvSpPr/>
          <p:nvPr/>
        </p:nvSpPr>
        <p:spPr>
          <a:xfrm>
            <a:off x="571500" y="4497632"/>
            <a:ext cx="1673061" cy="376833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007BA7"/>
                </a:solidFill>
              </a:rPr>
              <a:t>Idriss 1er</a:t>
            </a:r>
            <a:endParaRPr lang="en-US" sz="784" dirty="0"/>
          </a:p>
        </p:txBody>
      </p:sp>
      <p:sp>
        <p:nvSpPr>
          <p:cNvPr id="35" name="Text 32"/>
          <p:cNvSpPr/>
          <p:nvPr/>
        </p:nvSpPr>
        <p:spPr>
          <a:xfrm>
            <a:off x="2244561" y="4497632"/>
            <a:ext cx="1531330" cy="376833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Sebou</a:t>
            </a:r>
            <a:endParaRPr lang="en-US" sz="834" dirty="0"/>
          </a:p>
        </p:txBody>
      </p:sp>
      <p:sp>
        <p:nvSpPr>
          <p:cNvPr id="36" name="Text 33"/>
          <p:cNvSpPr/>
          <p:nvPr/>
        </p:nvSpPr>
        <p:spPr>
          <a:xfrm>
            <a:off x="3775890" y="4497632"/>
            <a:ext cx="1798551" cy="376833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1 130</a:t>
            </a:r>
            <a:endParaRPr lang="en-US" sz="834" dirty="0"/>
          </a:p>
        </p:txBody>
      </p:sp>
      <p:sp>
        <p:nvSpPr>
          <p:cNvPr id="37" name="Text 34"/>
          <p:cNvSpPr/>
          <p:nvPr/>
        </p:nvSpPr>
        <p:spPr>
          <a:xfrm>
            <a:off x="5574441" y="4497632"/>
            <a:ext cx="2998059" cy="376833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Pilier de la plaine du Gharb</a:t>
            </a:r>
            <a:endParaRPr lang="en-US" sz="834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713231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8B4513"/>
                </a:solidFill>
              </a:rPr>
              <a:t>Le Barrage Al Wahda : Le Géant du Sebou</a:t>
            </a:r>
            <a:endParaRPr lang="en-US" sz="2436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3" y="1579411"/>
            <a:ext cx="3571875" cy="357187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71500" y="5301304"/>
            <a:ext cx="3571875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8B4513"/>
                </a:solidFill>
              </a:rPr>
              <a:t>Vue panoramique du barrage Al Wahda</a:t>
            </a:r>
            <a:endParaRPr lang="en-US" sz="683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5" y="1753539"/>
            <a:ext cx="142875" cy="142875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4679156" y="1707998"/>
            <a:ext cx="1734564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007BA7"/>
                </a:solidFill>
              </a:rPr>
              <a:t>Protection du Gharb</a:t>
            </a:r>
            <a:endParaRPr lang="en-US" sz="1193" dirty="0"/>
          </a:p>
        </p:txBody>
      </p:sp>
      <p:sp>
        <p:nvSpPr>
          <p:cNvPr id="8" name="Text 3"/>
          <p:cNvSpPr/>
          <p:nvPr/>
        </p:nvSpPr>
        <p:spPr>
          <a:xfrm>
            <a:off x="4429125" y="2056256"/>
            <a:ext cx="4143375" cy="365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Inauguré en 1997, il joue un rôle vital dans la protection de la plaine du Gharb contre les inondations dévastatrices de l'Oued Ouerrha.</a:t>
            </a:r>
            <a:endParaRPr lang="en-US" sz="834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5" y="2681836"/>
            <a:ext cx="107156" cy="142875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643438" y="2636295"/>
            <a:ext cx="1745363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007BA7"/>
                </a:solidFill>
              </a:rPr>
              <a:t>Énergie et Irrigation</a:t>
            </a:r>
            <a:endParaRPr lang="en-US" sz="1193" dirty="0"/>
          </a:p>
        </p:txBody>
      </p:sp>
      <p:sp>
        <p:nvSpPr>
          <p:cNvPr id="11" name="Text 5"/>
          <p:cNvSpPr/>
          <p:nvPr/>
        </p:nvSpPr>
        <p:spPr>
          <a:xfrm>
            <a:off x="4429125" y="2984553"/>
            <a:ext cx="4143375" cy="365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Assure l'irrigation de vastes périmètres agricoles et contribue de manière significative à la production hydroélectrique nationale.</a:t>
            </a:r>
            <a:endParaRPr lang="en-US" sz="834" dirty="0"/>
          </a:p>
        </p:txBody>
      </p:sp>
      <p:sp>
        <p:nvSpPr>
          <p:cNvPr id="12" name="Shape 6"/>
          <p:cNvSpPr/>
          <p:nvPr/>
        </p:nvSpPr>
        <p:spPr>
          <a:xfrm>
            <a:off x="4429125" y="3564592"/>
            <a:ext cx="4143375" cy="1035844"/>
          </a:xfrm>
          <a:prstGeom prst="rect">
            <a:avLst/>
          </a:prstGeom>
          <a:solidFill>
            <a:srgbClr val="8B4513"/>
          </a:solidFill>
          <a:ln/>
        </p:spPr>
      </p:sp>
      <p:sp>
        <p:nvSpPr>
          <p:cNvPr id="13" name="Text 7"/>
          <p:cNvSpPr/>
          <p:nvPr/>
        </p:nvSpPr>
        <p:spPr>
          <a:xfrm>
            <a:off x="4643438" y="3743185"/>
            <a:ext cx="3714750" cy="4089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121" b="1" dirty="0">
                <a:solidFill>
                  <a:srgbClr val="DAA520"/>
                </a:solidFill>
              </a:rPr>
              <a:t>3,8 Milliards m³</a:t>
            </a:r>
            <a:endParaRPr lang="en-US" sz="2121" dirty="0"/>
          </a:p>
        </p:txBody>
      </p:sp>
      <p:sp>
        <p:nvSpPr>
          <p:cNvPr id="14" name="Text 8"/>
          <p:cNvSpPr/>
          <p:nvPr/>
        </p:nvSpPr>
        <p:spPr>
          <a:xfrm>
            <a:off x="4643438" y="4152165"/>
            <a:ext cx="3714750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FFFFFF"/>
                </a:solidFill>
              </a:rPr>
              <a:t>Capacité de Stockage Totale</a:t>
            </a:r>
            <a:endParaRPr lang="en-US" sz="885" dirty="0"/>
          </a:p>
        </p:txBody>
      </p:sp>
      <p:sp>
        <p:nvSpPr>
          <p:cNvPr id="15" name="Text 9"/>
          <p:cNvSpPr/>
          <p:nvPr/>
        </p:nvSpPr>
        <p:spPr>
          <a:xfrm>
            <a:off x="4643438" y="4398625"/>
            <a:ext cx="3714750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727" dirty="0">
                <a:solidFill>
                  <a:srgbClr val="FFFFFF">
                    <a:alpha val="90000"/>
                  </a:srgbClr>
                </a:solidFill>
              </a:rPr>
              <a:t>Le plus grand barrage du Royaume et le 2ème d'Afrique en volume de remblai.</a:t>
            </a:r>
            <a:endParaRPr lang="en-US" sz="727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713231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8B4513"/>
                </a:solidFill>
              </a:rPr>
              <a:t>L'Interconnexion : L'Autoroute de l'Eau</a:t>
            </a:r>
            <a:endParaRPr lang="en-US" sz="2436" dirty="0"/>
          </a:p>
        </p:txBody>
      </p:sp>
      <p:sp>
        <p:nvSpPr>
          <p:cNvPr id="4" name="Shape 1"/>
          <p:cNvSpPr/>
          <p:nvPr/>
        </p:nvSpPr>
        <p:spPr>
          <a:xfrm>
            <a:off x="571500" y="1536548"/>
            <a:ext cx="3657600" cy="3300413"/>
          </a:xfrm>
          <a:prstGeom prst="rect">
            <a:avLst/>
          </a:prstGeom>
          <a:solidFill>
            <a:srgbClr val="FFFFFF"/>
          </a:solidFill>
          <a:ln w="45720">
            <a:solidFill>
              <a:srgbClr val="007BA7"/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536548"/>
            <a:ext cx="3571875" cy="32146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71500" y="4858392"/>
            <a:ext cx="3571875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007BA7"/>
                </a:solidFill>
              </a:rPr>
              <a:t>Schéma du transfert Sebou-Bouregreg</a:t>
            </a:r>
            <a:endParaRPr lang="en-US" sz="683" dirty="0"/>
          </a:p>
        </p:txBody>
      </p:sp>
      <p:sp>
        <p:nvSpPr>
          <p:cNvPr id="7" name="Shape 3"/>
          <p:cNvSpPr/>
          <p:nvPr/>
        </p:nvSpPr>
        <p:spPr>
          <a:xfrm>
            <a:off x="4429125" y="1536548"/>
            <a:ext cx="4143375" cy="1278731"/>
          </a:xfrm>
          <a:prstGeom prst="rect">
            <a:avLst/>
          </a:prstGeom>
          <a:solidFill>
            <a:srgbClr val="007BA7">
              <a:alpha val="5000"/>
            </a:srgbClr>
          </a:solidFill>
          <a:ln/>
        </p:spPr>
      </p:sp>
      <p:sp>
        <p:nvSpPr>
          <p:cNvPr id="8" name="Shape 4"/>
          <p:cNvSpPr/>
          <p:nvPr/>
        </p:nvSpPr>
        <p:spPr>
          <a:xfrm>
            <a:off x="4429125" y="1536548"/>
            <a:ext cx="4143375" cy="28575"/>
          </a:xfrm>
          <a:prstGeom prst="rect">
            <a:avLst/>
          </a:prstGeom>
          <a:solidFill>
            <a:srgbClr val="007BA7"/>
          </a:solidFill>
          <a:ln/>
        </p:spPr>
      </p:sp>
      <p:sp>
        <p:nvSpPr>
          <p:cNvPr id="9" name="Text 5"/>
          <p:cNvSpPr/>
          <p:nvPr/>
        </p:nvSpPr>
        <p:spPr>
          <a:xfrm>
            <a:off x="4643438" y="1886592"/>
            <a:ext cx="371475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007BA7"/>
                </a:solidFill>
              </a:rPr>
              <a:t>Un Projet Révolutionnaire</a:t>
            </a:r>
            <a:endParaRPr lang="en-US" sz="1193" dirty="0"/>
          </a:p>
        </p:txBody>
      </p:sp>
      <p:sp>
        <p:nvSpPr>
          <p:cNvPr id="10" name="Text 6"/>
          <p:cNvSpPr/>
          <p:nvPr/>
        </p:nvSpPr>
        <p:spPr>
          <a:xfrm>
            <a:off x="4643438" y="2234850"/>
            <a:ext cx="3714750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Pour corriger les disparités géographiques, le Maroc a réalisé en un temps record l'interconnexion entre le bassin du Sebou (excédentaire) et le bassin du Bouregreg (déficitaire).</a:t>
            </a:r>
            <a:endParaRPr lang="en-US" sz="834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4552" y="3111745"/>
            <a:ext cx="175022" cy="20002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429125" y="3417140"/>
            <a:ext cx="128587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8B4513"/>
                </a:solidFill>
              </a:rPr>
              <a:t>10 Mois</a:t>
            </a:r>
            <a:endParaRPr lang="en-US" sz="1090" dirty="0"/>
          </a:p>
        </p:txBody>
      </p:sp>
      <p:sp>
        <p:nvSpPr>
          <p:cNvPr id="13" name="Text 8"/>
          <p:cNvSpPr/>
          <p:nvPr/>
        </p:nvSpPr>
        <p:spPr>
          <a:xfrm>
            <a:off x="4429125" y="3631453"/>
            <a:ext cx="1285875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800"/>
              </a:lnSpc>
              <a:buNone/>
            </a:pPr>
            <a:r>
              <a:rPr lang="en-US" sz="584" b="1" dirty="0">
                <a:solidFill>
                  <a:srgbClr val="2F4F4F"/>
                </a:solidFill>
              </a:rPr>
              <a:t>Délai de Réalisation</a:t>
            </a:r>
            <a:endParaRPr lang="en-US" sz="584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5803" y="3111745"/>
            <a:ext cx="150019" cy="20002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857875" y="3417140"/>
            <a:ext cx="128587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8B4513"/>
                </a:solidFill>
              </a:rPr>
              <a:t>400 M m³</a:t>
            </a:r>
            <a:endParaRPr lang="en-US" sz="1090" dirty="0"/>
          </a:p>
        </p:txBody>
      </p:sp>
      <p:sp>
        <p:nvSpPr>
          <p:cNvPr id="16" name="Text 10"/>
          <p:cNvSpPr/>
          <p:nvPr/>
        </p:nvSpPr>
        <p:spPr>
          <a:xfrm>
            <a:off x="5857875" y="3631453"/>
            <a:ext cx="1285875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800"/>
              </a:lnSpc>
              <a:buNone/>
            </a:pPr>
            <a:r>
              <a:rPr lang="en-US" sz="584" b="1" dirty="0">
                <a:solidFill>
                  <a:srgbClr val="2F4F4F"/>
                </a:solidFill>
              </a:rPr>
              <a:t>Volume Annuel Transféré</a:t>
            </a:r>
            <a:endParaRPr lang="en-US" sz="584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4547" y="3111745"/>
            <a:ext cx="250031" cy="200025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7286625" y="3417140"/>
            <a:ext cx="128587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8B4513"/>
                </a:solidFill>
              </a:rPr>
              <a:t>12 Millions</a:t>
            </a:r>
            <a:endParaRPr lang="en-US" sz="1090" dirty="0"/>
          </a:p>
        </p:txBody>
      </p:sp>
      <p:sp>
        <p:nvSpPr>
          <p:cNvPr id="19" name="Text 12"/>
          <p:cNvSpPr/>
          <p:nvPr/>
        </p:nvSpPr>
        <p:spPr>
          <a:xfrm>
            <a:off x="7286625" y="3631453"/>
            <a:ext cx="1285875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800"/>
              </a:lnSpc>
              <a:buNone/>
            </a:pPr>
            <a:r>
              <a:rPr lang="en-US" sz="584" b="1" dirty="0">
                <a:solidFill>
                  <a:srgbClr val="2F4F4F"/>
                </a:solidFill>
              </a:rPr>
              <a:t>Habitants Desservis</a:t>
            </a:r>
            <a:endParaRPr lang="en-US" sz="584" dirty="0"/>
          </a:p>
        </p:txBody>
      </p:sp>
      <p:sp>
        <p:nvSpPr>
          <p:cNvPr id="20" name="Text 13"/>
          <p:cNvSpPr/>
          <p:nvPr/>
        </p:nvSpPr>
        <p:spPr>
          <a:xfrm>
            <a:off x="4429125" y="4069007"/>
            <a:ext cx="4143375" cy="514350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Cette "Autoroute de l'Eau" sécurise l'approvisionnement en eau potable de l'axe Rabat-Casablanca, évitant ainsi des pénuries critiques dans la zone la plus peuplée du Royaume.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31737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713231"/>
            <a:ext cx="8572500" cy="9322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8B4513"/>
                </a:solidFill>
              </a:rPr>
              <a:t>L'Hydroélectricité : Levier de la Transition Énergétique</a:t>
            </a:r>
            <a:endParaRPr lang="en-US" sz="2436" dirty="0"/>
          </a:p>
        </p:txBody>
      </p:sp>
      <p:sp>
        <p:nvSpPr>
          <p:cNvPr id="4" name="Text 1"/>
          <p:cNvSpPr/>
          <p:nvPr/>
        </p:nvSpPr>
        <p:spPr>
          <a:xfrm>
            <a:off x="571500" y="2002678"/>
            <a:ext cx="1019352" cy="4000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3045" dirty="0">
                <a:solidFill>
                  <a:srgbClr val="007BA7"/>
                </a:solidFill>
              </a:rPr>
              <a:t>1 700</a:t>
            </a:r>
            <a:endParaRPr lang="en-US" sz="3045" dirty="0"/>
          </a:p>
        </p:txBody>
      </p:sp>
      <p:sp>
        <p:nvSpPr>
          <p:cNvPr id="5" name="Text 2"/>
          <p:cNvSpPr/>
          <p:nvPr/>
        </p:nvSpPr>
        <p:spPr>
          <a:xfrm>
            <a:off x="1733727" y="2115192"/>
            <a:ext cx="1870825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8B4513"/>
                </a:solidFill>
              </a:rPr>
              <a:t>MW de Puissance Installée</a:t>
            </a:r>
            <a:endParaRPr lang="en-US" sz="885" dirty="0"/>
          </a:p>
        </p:txBody>
      </p:sp>
      <p:sp>
        <p:nvSpPr>
          <p:cNvPr id="6" name="Shape 3"/>
          <p:cNvSpPr/>
          <p:nvPr/>
        </p:nvSpPr>
        <p:spPr>
          <a:xfrm>
            <a:off x="571500" y="2617040"/>
            <a:ext cx="3857625" cy="1528763"/>
          </a:xfrm>
          <a:prstGeom prst="rect">
            <a:avLst/>
          </a:prstGeom>
          <a:solidFill>
            <a:srgbClr val="007BA7">
              <a:alpha val="5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571500" y="2617040"/>
            <a:ext cx="3857625" cy="28575"/>
          </a:xfrm>
          <a:prstGeom prst="rect">
            <a:avLst/>
          </a:prstGeom>
          <a:solidFill>
            <a:srgbClr val="007BA7"/>
          </a:solidFill>
          <a:ln/>
        </p:spPr>
      </p:sp>
      <p:sp>
        <p:nvSpPr>
          <p:cNvPr id="8" name="Text 5"/>
          <p:cNvSpPr/>
          <p:nvPr/>
        </p:nvSpPr>
        <p:spPr>
          <a:xfrm>
            <a:off x="785813" y="3002803"/>
            <a:ext cx="342900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8B4513"/>
                </a:solidFill>
              </a:rPr>
              <a:t>Énergie Propre et Flexible</a:t>
            </a:r>
            <a:endParaRPr lang="en-US" sz="1193" dirty="0"/>
          </a:p>
        </p:txBody>
      </p:sp>
      <p:sp>
        <p:nvSpPr>
          <p:cNvPr id="9" name="Text 6"/>
          <p:cNvSpPr/>
          <p:nvPr/>
        </p:nvSpPr>
        <p:spPr>
          <a:xfrm>
            <a:off x="785813" y="3351061"/>
            <a:ext cx="3429000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L'hydroélectricité contribue massivement à la réduction de la dépendance aux énergies fossiles, offrant une source d'énergie décarbonée et immédiatement mobilisable.</a:t>
            </a:r>
            <a:endParaRPr lang="en-US" sz="834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4402978"/>
            <a:ext cx="142875" cy="17859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21531" y="4402978"/>
            <a:ext cx="3607594" cy="321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Réduction de l'empreinte carbone nationale en accord avec les engagements climatiques internationaux.</a:t>
            </a:r>
            <a:endParaRPr lang="en-US" sz="780" dirty="0"/>
          </a:p>
        </p:txBody>
      </p:sp>
      <p:sp>
        <p:nvSpPr>
          <p:cNvPr id="12" name="Shape 8"/>
          <p:cNvSpPr/>
          <p:nvPr/>
        </p:nvSpPr>
        <p:spPr>
          <a:xfrm>
            <a:off x="4714875" y="2002678"/>
            <a:ext cx="3857625" cy="1528763"/>
          </a:xfrm>
          <a:prstGeom prst="rect">
            <a:avLst/>
          </a:prstGeom>
          <a:solidFill>
            <a:srgbClr val="007BA7">
              <a:alpha val="5000"/>
            </a:srgbClr>
          </a:solidFill>
          <a:ln/>
        </p:spPr>
      </p:sp>
      <p:sp>
        <p:nvSpPr>
          <p:cNvPr id="13" name="Shape 9"/>
          <p:cNvSpPr/>
          <p:nvPr/>
        </p:nvSpPr>
        <p:spPr>
          <a:xfrm>
            <a:off x="4714875" y="2002678"/>
            <a:ext cx="3857625" cy="28575"/>
          </a:xfrm>
          <a:prstGeom prst="rect">
            <a:avLst/>
          </a:prstGeom>
          <a:solidFill>
            <a:srgbClr val="007BA7"/>
          </a:solidFill>
          <a:ln/>
        </p:spPr>
      </p:sp>
      <p:sp>
        <p:nvSpPr>
          <p:cNvPr id="14" name="Text 10"/>
          <p:cNvSpPr/>
          <p:nvPr/>
        </p:nvSpPr>
        <p:spPr>
          <a:xfrm>
            <a:off x="4929188" y="2388440"/>
            <a:ext cx="342900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8B4513"/>
                </a:solidFill>
              </a:rPr>
              <a:t>Le Rôle Crucial des STEP</a:t>
            </a:r>
            <a:endParaRPr lang="en-US" sz="1193" dirty="0"/>
          </a:p>
        </p:txBody>
      </p:sp>
      <p:sp>
        <p:nvSpPr>
          <p:cNvPr id="15" name="Text 11"/>
          <p:cNvSpPr/>
          <p:nvPr/>
        </p:nvSpPr>
        <p:spPr>
          <a:xfrm>
            <a:off x="4929188" y="2736698"/>
            <a:ext cx="3429000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Les Stations de Transfert d'Énergie par Pompage (STEP) agissent comme des batteries géantes pour le réseau électrique national.</a:t>
            </a:r>
            <a:endParaRPr lang="en-US" sz="834" dirty="0"/>
          </a:p>
        </p:txBody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5" y="3788615"/>
            <a:ext cx="160734" cy="17859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4982766" y="3788615"/>
            <a:ext cx="3589734" cy="321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734" b="1" dirty="0">
                <a:solidFill>
                  <a:srgbClr val="2F4F4F"/>
                </a:solidFill>
              </a:rPr>
              <a:t>Stockage Stratégique :</a:t>
            </a:r>
            <a:pPr algn="l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 Permet de stocker l'énergie solaire et éolienne </a:t>
            </a:r>
            <a:pPr algn="l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excédentaire pour les périodes de forte demande.</a:t>
            </a:r>
            <a:endParaRPr lang="en-US" sz="734" dirty="0"/>
          </a:p>
        </p:txBody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5" y="4288678"/>
            <a:ext cx="160734" cy="17859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4982766" y="4288678"/>
            <a:ext cx="3589734" cy="321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734" b="1" dirty="0">
                <a:solidFill>
                  <a:srgbClr val="2F4F4F"/>
                </a:solidFill>
              </a:rPr>
              <a:t>Projets Phares :</a:t>
            </a:r>
            <a:pPr algn="l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 STEP d'Afourer (en service) et projet d'Abdelmoumen, </a:t>
            </a:r>
            <a:pPr algn="l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renforçant la stabilité du réseau.</a:t>
            </a:r>
            <a:endParaRPr lang="en-US" sz="734" dirty="0"/>
          </a:p>
        </p:txBody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75" y="4788740"/>
            <a:ext cx="107156" cy="178594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4929188" y="4788740"/>
            <a:ext cx="3643313" cy="321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734" b="1" dirty="0">
                <a:solidFill>
                  <a:srgbClr val="2F4F4F"/>
                </a:solidFill>
              </a:rPr>
              <a:t>Régulation :</a:t>
            </a:r>
            <a:pPr algn="l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 Capacité unique de réponse rapide aux fluctuations de la </a:t>
            </a:r>
            <a:pPr algn="l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consommation électrique.</a:t>
            </a:r>
            <a:endParaRPr lang="en-US" sz="734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713231"/>
            <a:ext cx="8572500" cy="9322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8B4513"/>
                </a:solidFill>
              </a:rPr>
              <a:t>Défis Actuels : Stress Hydrique et Changement Climatique</a:t>
            </a:r>
            <a:endParaRPr lang="en-US" sz="2436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212525"/>
            <a:ext cx="157163" cy="15716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5819" y="2174128"/>
            <a:ext cx="2006138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007BA7"/>
                </a:solidFill>
              </a:rPr>
              <a:t>Sécheresse Structurelle</a:t>
            </a:r>
            <a:endParaRPr lang="en-US" sz="1193" dirty="0"/>
          </a:p>
        </p:txBody>
      </p:sp>
      <p:sp>
        <p:nvSpPr>
          <p:cNvPr id="6" name="Text 2"/>
          <p:cNvSpPr/>
          <p:nvPr/>
        </p:nvSpPr>
        <p:spPr>
          <a:xfrm>
            <a:off x="571500" y="2522386"/>
            <a:ext cx="3857625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Le Maroc fait face à une baisse préoccupante et durable des précipitations, entraînant une diminution sévère des apports en eau vers les retenues des barrages.</a:t>
            </a:r>
            <a:endParaRPr lang="en-US" sz="834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395123"/>
            <a:ext cx="157163" cy="15716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35819" y="3356725"/>
            <a:ext cx="1581308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007BA7"/>
                </a:solidFill>
              </a:rPr>
              <a:t>Réserves Critiques</a:t>
            </a:r>
            <a:endParaRPr lang="en-US" sz="1193" dirty="0"/>
          </a:p>
        </p:txBody>
      </p:sp>
      <p:sp>
        <p:nvSpPr>
          <p:cNvPr id="9" name="Text 4"/>
          <p:cNvSpPr/>
          <p:nvPr/>
        </p:nvSpPr>
        <p:spPr>
          <a:xfrm>
            <a:off x="571500" y="3704983"/>
            <a:ext cx="3857625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Les taux de remplissage ont atteint des niveaux historiquement bas, imposant des restrictions d'usage et une gestion de crise dans plusieurs bassins versants.</a:t>
            </a:r>
            <a:endParaRPr lang="en-US" sz="834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5" y="2212525"/>
            <a:ext cx="157163" cy="15716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979194" y="2174128"/>
            <a:ext cx="2239314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007BA7"/>
                </a:solidFill>
              </a:rPr>
              <a:t>Envasement des Retenues</a:t>
            </a:r>
            <a:endParaRPr lang="en-US" sz="1193" dirty="0"/>
          </a:p>
        </p:txBody>
      </p:sp>
      <p:sp>
        <p:nvSpPr>
          <p:cNvPr id="12" name="Text 6"/>
          <p:cNvSpPr/>
          <p:nvPr/>
        </p:nvSpPr>
        <p:spPr>
          <a:xfrm>
            <a:off x="4714875" y="2522386"/>
            <a:ext cx="3857625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L'accumulation de sédiments réduit progressivement la capacité de stockage utile des barrages, un défi technique majeur pour la pérennité des ouvrages.</a:t>
            </a:r>
            <a:endParaRPr lang="en-US" sz="834" dirty="0"/>
          </a:p>
        </p:txBody>
      </p:sp>
      <p:sp>
        <p:nvSpPr>
          <p:cNvPr id="13" name="Shape 7"/>
          <p:cNvSpPr/>
          <p:nvPr/>
        </p:nvSpPr>
        <p:spPr>
          <a:xfrm>
            <a:off x="4714875" y="3356725"/>
            <a:ext cx="3857625" cy="1000125"/>
          </a:xfrm>
          <a:prstGeom prst="rect">
            <a:avLst/>
          </a:prstGeom>
          <a:solidFill>
            <a:srgbClr val="DAA520">
              <a:alpha val="10000"/>
            </a:srgbClr>
          </a:solidFill>
          <a:ln/>
        </p:spPr>
      </p:sp>
      <p:sp>
        <p:nvSpPr>
          <p:cNvPr id="14" name="Shape 8"/>
          <p:cNvSpPr/>
          <p:nvPr/>
        </p:nvSpPr>
        <p:spPr>
          <a:xfrm>
            <a:off x="4714875" y="3356725"/>
            <a:ext cx="28575" cy="1000125"/>
          </a:xfrm>
          <a:prstGeom prst="rect">
            <a:avLst/>
          </a:prstGeom>
          <a:solidFill>
            <a:srgbClr val="DAA520"/>
          </a:solidFill>
          <a:ln/>
        </p:spPr>
      </p:sp>
      <p:sp>
        <p:nvSpPr>
          <p:cNvPr id="15" name="Text 9"/>
          <p:cNvSpPr/>
          <p:nvPr/>
        </p:nvSpPr>
        <p:spPr>
          <a:xfrm>
            <a:off x="4893469" y="3606757"/>
            <a:ext cx="3500438" cy="439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000"/>
              </a:lnSpc>
              <a:buNone/>
            </a:pPr>
            <a:r>
              <a:rPr lang="en-US" sz="734" b="1" dirty="0">
                <a:solidFill>
                  <a:srgbClr val="8B4513"/>
                </a:solidFill>
              </a:rPr>
              <a:t>Perte annuelle estimée : 75 millions de m³ de capacité de stockage, soit l'équivalent d'un barrage de taille moyenne perdu chaque année.</a:t>
            </a:r>
            <a:endParaRPr lang="en-US" sz="734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713231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8B4513"/>
                </a:solidFill>
              </a:rPr>
              <a:t>Complémentarité : Barrages et Dessalement</a:t>
            </a:r>
            <a:endParaRPr lang="en-US" sz="2436" dirty="0"/>
          </a:p>
        </p:txBody>
      </p:sp>
      <p:sp>
        <p:nvSpPr>
          <p:cNvPr id="4" name="Text 1"/>
          <p:cNvSpPr/>
          <p:nvPr/>
        </p:nvSpPr>
        <p:spPr>
          <a:xfrm>
            <a:off x="571500" y="1536548"/>
            <a:ext cx="1364428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818" dirty="0">
                <a:solidFill>
                  <a:srgbClr val="007BA7"/>
                </a:solidFill>
              </a:rPr>
              <a:t>1,7 Mds</a:t>
            </a:r>
            <a:endParaRPr lang="en-US" sz="2818" dirty="0"/>
          </a:p>
        </p:txBody>
      </p:sp>
      <p:sp>
        <p:nvSpPr>
          <p:cNvPr id="5" name="Text 2"/>
          <p:cNvSpPr/>
          <p:nvPr/>
        </p:nvSpPr>
        <p:spPr>
          <a:xfrm>
            <a:off x="2078803" y="1634775"/>
            <a:ext cx="219410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8B4513"/>
                </a:solidFill>
              </a:rPr>
              <a:t>m³ d'eau dessalée / an d'ici 2030</a:t>
            </a:r>
            <a:endParaRPr lang="en-US" sz="885" dirty="0"/>
          </a:p>
        </p:txBody>
      </p:sp>
      <p:sp>
        <p:nvSpPr>
          <p:cNvPr id="6" name="Shape 3"/>
          <p:cNvSpPr/>
          <p:nvPr/>
        </p:nvSpPr>
        <p:spPr>
          <a:xfrm>
            <a:off x="571500" y="2122336"/>
            <a:ext cx="3857625" cy="1350169"/>
          </a:xfrm>
          <a:prstGeom prst="rect">
            <a:avLst/>
          </a:prstGeom>
          <a:solidFill>
            <a:srgbClr val="007BA7">
              <a:alpha val="5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571500" y="2122336"/>
            <a:ext cx="3857625" cy="28575"/>
          </a:xfrm>
          <a:prstGeom prst="rect">
            <a:avLst/>
          </a:prstGeom>
          <a:solidFill>
            <a:srgbClr val="007BA7"/>
          </a:solidFill>
          <a:ln/>
        </p:spPr>
      </p:sp>
      <p:sp>
        <p:nvSpPr>
          <p:cNvPr id="8" name="Text 5"/>
          <p:cNvSpPr/>
          <p:nvPr/>
        </p:nvSpPr>
        <p:spPr>
          <a:xfrm>
            <a:off x="785813" y="2472379"/>
            <a:ext cx="342900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8B4513"/>
                </a:solidFill>
              </a:rPr>
              <a:t>Un Mix Hydraulique Résilient</a:t>
            </a:r>
            <a:endParaRPr lang="en-US" sz="1193" dirty="0"/>
          </a:p>
        </p:txBody>
      </p:sp>
      <p:sp>
        <p:nvSpPr>
          <p:cNvPr id="9" name="Text 6"/>
          <p:cNvSpPr/>
          <p:nvPr/>
        </p:nvSpPr>
        <p:spPr>
          <a:xfrm>
            <a:off x="785813" y="2820637"/>
            <a:ext cx="3429000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Face à la raréfaction des eaux de surface, le Maroc mise sur une complémentarité stratégique entre les barrages traditionnels et le dessalement massif de l'eau de mer.</a:t>
            </a:r>
            <a:endParaRPr lang="en-US" sz="834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3693961"/>
            <a:ext cx="160734" cy="16430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39391" y="3693961"/>
            <a:ext cx="3589734" cy="321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734" b="1" dirty="0">
                <a:solidFill>
                  <a:srgbClr val="2F4F4F"/>
                </a:solidFill>
              </a:rPr>
              <a:t>Soulagement des Barrages :</a:t>
            </a:r>
            <a:pPr algn="l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 Le dessalement sécurise l'eau potable </a:t>
            </a:r>
            <a:pPr algn="l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des villes côtières, préservant les barrages pour l'intérieur du pays.</a:t>
            </a:r>
            <a:endParaRPr lang="en-US" sz="734" dirty="0"/>
          </a:p>
        </p:txBody>
      </p:sp>
      <p:sp>
        <p:nvSpPr>
          <p:cNvPr id="12" name="Shape 8"/>
          <p:cNvSpPr/>
          <p:nvPr/>
        </p:nvSpPr>
        <p:spPr>
          <a:xfrm>
            <a:off x="4714875" y="1536548"/>
            <a:ext cx="3857625" cy="1350169"/>
          </a:xfrm>
          <a:prstGeom prst="rect">
            <a:avLst/>
          </a:prstGeom>
          <a:solidFill>
            <a:srgbClr val="007BA7">
              <a:alpha val="5000"/>
            </a:srgbClr>
          </a:solidFill>
          <a:ln/>
        </p:spPr>
      </p:sp>
      <p:sp>
        <p:nvSpPr>
          <p:cNvPr id="13" name="Shape 9"/>
          <p:cNvSpPr/>
          <p:nvPr/>
        </p:nvSpPr>
        <p:spPr>
          <a:xfrm>
            <a:off x="4714875" y="1536548"/>
            <a:ext cx="3857625" cy="28575"/>
          </a:xfrm>
          <a:prstGeom prst="rect">
            <a:avLst/>
          </a:prstGeom>
          <a:solidFill>
            <a:srgbClr val="007BA7"/>
          </a:solidFill>
          <a:ln/>
        </p:spPr>
      </p:sp>
      <p:sp>
        <p:nvSpPr>
          <p:cNvPr id="14" name="Text 10"/>
          <p:cNvSpPr/>
          <p:nvPr/>
        </p:nvSpPr>
        <p:spPr>
          <a:xfrm>
            <a:off x="4929188" y="1886592"/>
            <a:ext cx="3429000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8B4513"/>
                </a:solidFill>
              </a:rPr>
              <a:t>Projets Structurants</a:t>
            </a:r>
            <a:endParaRPr lang="en-US" sz="1193" dirty="0"/>
          </a:p>
        </p:txBody>
      </p:sp>
      <p:sp>
        <p:nvSpPr>
          <p:cNvPr id="15" name="Text 11"/>
          <p:cNvSpPr/>
          <p:nvPr/>
        </p:nvSpPr>
        <p:spPr>
          <a:xfrm>
            <a:off x="4929188" y="2234850"/>
            <a:ext cx="3429000" cy="365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</a:rPr>
              <a:t>Le Royaume accélère la réalisation de stations de dessalement géantes pour répondre aux besoins croissants.</a:t>
            </a:r>
            <a:endParaRPr lang="en-US" sz="834" dirty="0"/>
          </a:p>
        </p:txBody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5" y="3108173"/>
            <a:ext cx="144661" cy="16430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4966692" y="3108173"/>
            <a:ext cx="3605808" cy="321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734" b="1" dirty="0">
                <a:solidFill>
                  <a:srgbClr val="2F4F4F"/>
                </a:solidFill>
              </a:rPr>
              <a:t>Station de Casablanca :</a:t>
            </a:r>
            <a:pPr algn="l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 La plus grande d'Afrique, destinée à sécuriser </a:t>
            </a:r>
            <a:pPr algn="l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l'approvisionnement de la métropole.</a:t>
            </a:r>
            <a:endParaRPr lang="en-US" sz="734" dirty="0"/>
          </a:p>
        </p:txBody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5" y="3572517"/>
            <a:ext cx="128588" cy="16430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4950619" y="3572517"/>
            <a:ext cx="3621881" cy="321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734" b="1" dirty="0">
                <a:solidFill>
                  <a:srgbClr val="2F4F4F"/>
                </a:solidFill>
              </a:rPr>
              <a:t>Station d'Agadir :</a:t>
            </a:r>
            <a:pPr algn="l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 Un modèle de mutualisation entre eau potable et </a:t>
            </a:r>
            <a:pPr algn="l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irrigation agricole (Chtouka).</a:t>
            </a:r>
            <a:endParaRPr lang="en-US" sz="734" dirty="0"/>
          </a:p>
        </p:txBody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75" y="4036861"/>
            <a:ext cx="144661" cy="164306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4966692" y="4036861"/>
            <a:ext cx="3605808" cy="321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734" b="1" dirty="0">
                <a:solidFill>
                  <a:srgbClr val="2F4F4F"/>
                </a:solidFill>
              </a:rPr>
              <a:t>Priorité Agricole :</a:t>
            </a:r>
            <a:pPr algn="l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 L'eau douce des barrages est réorientée </a:t>
            </a:r>
            <a:pPr algn="l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2F4F4F"/>
                </a:solidFill>
              </a:rPr>
              <a:t>prioritairement vers les périmètres irrigués stratégiques.</a:t>
            </a:r>
            <a:endParaRPr lang="en-US" sz="734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2026-02-15T17:15:30Z</dcterms:created>
  <dcterms:modified xsi:type="dcterms:W3CDTF">2026-02-15T17:15:30Z</dcterms:modified>
</cp:coreProperties>
</file>