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266" y="1855589"/>
            <a:ext cx="321469" cy="42862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600088" y="2643188"/>
            <a:ext cx="5943823" cy="7000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731" b="1" dirty="0">
                <a:solidFill>
                  <a:srgbClr val="FFFFFF"/>
                </a:solidFill>
              </a:rPr>
              <a:t>La Quantité de Chaleur</a:t>
            </a:r>
            <a:endParaRPr lang="en-US" sz="3731" dirty="0"/>
          </a:p>
        </p:txBody>
      </p:sp>
      <p:sp>
        <p:nvSpPr>
          <p:cNvPr id="5" name="Text 1"/>
          <p:cNvSpPr/>
          <p:nvPr/>
        </p:nvSpPr>
        <p:spPr>
          <a:xfrm>
            <a:off x="2336620" y="3486150"/>
            <a:ext cx="4470732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04" spc="3" kern="0" dirty="0">
                <a:solidFill>
                  <a:srgbClr val="E0E0E0"/>
                </a:solidFill>
              </a:rPr>
              <a:t>Fondamentaux et Applications</a:t>
            </a:r>
            <a:endParaRPr lang="en-US" sz="1704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2087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Applications et Conclusion</a:t>
            </a:r>
            <a:endParaRPr lang="en-US" sz="2862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401961"/>
            <a:ext cx="257175" cy="26431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71550" y="1401961"/>
            <a:ext cx="345757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4ECDC4"/>
                </a:solidFill>
              </a:rPr>
              <a:t>Chauffage Domestique</a:t>
            </a:r>
            <a:endParaRPr lang="en-US" sz="1397" dirty="0"/>
          </a:p>
        </p:txBody>
      </p:sp>
      <p:sp>
        <p:nvSpPr>
          <p:cNvPr id="6" name="Text 2"/>
          <p:cNvSpPr/>
          <p:nvPr/>
        </p:nvSpPr>
        <p:spPr>
          <a:xfrm>
            <a:off x="971550" y="1746647"/>
            <a:ext cx="3457575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E0E0E0"/>
                </a:solidFill>
              </a:rPr>
              <a:t>Calcul de l'énergie nécessaire pour chauffer l'eau sanitaire ou l'air d'une habitation en fonction de la masse et de la capacité thermique.</a:t>
            </a:r>
            <a:endParaRPr lang="en-US" sz="94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1401961"/>
            <a:ext cx="285750" cy="26431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143500" y="1401961"/>
            <a:ext cx="34290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4ECDC4"/>
                </a:solidFill>
              </a:rPr>
              <a:t>Météorologie</a:t>
            </a:r>
            <a:endParaRPr lang="en-US" sz="1397" dirty="0"/>
          </a:p>
        </p:txBody>
      </p:sp>
      <p:sp>
        <p:nvSpPr>
          <p:cNvPr id="9" name="Text 4"/>
          <p:cNvSpPr/>
          <p:nvPr/>
        </p:nvSpPr>
        <p:spPr>
          <a:xfrm>
            <a:off x="5143500" y="1746647"/>
            <a:ext cx="342900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E0E0E0"/>
                </a:solidFill>
              </a:rPr>
              <a:t>Rôle crucial des océans dont la grande capacité thermique massique régule les températures mondiales et influence les courants marins.</a:t>
            </a:r>
            <a:endParaRPr lang="en-US" sz="942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611041"/>
            <a:ext cx="257175" cy="26431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550" y="2611041"/>
            <a:ext cx="345757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4ECDC4"/>
                </a:solidFill>
              </a:rPr>
              <a:t>Industrie</a:t>
            </a:r>
            <a:endParaRPr lang="en-US" sz="1397" dirty="0"/>
          </a:p>
        </p:txBody>
      </p:sp>
      <p:sp>
        <p:nvSpPr>
          <p:cNvPr id="12" name="Text 6"/>
          <p:cNvSpPr/>
          <p:nvPr/>
        </p:nvSpPr>
        <p:spPr>
          <a:xfrm>
            <a:off x="971550" y="2955727"/>
            <a:ext cx="3457575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E0E0E0"/>
                </a:solidFill>
              </a:rPr>
              <a:t>Conception d'échangeurs de chaleur, de systèmes de refroidissement pour moteurs et de procédés de transformation des matériaux.</a:t>
            </a:r>
            <a:endParaRPr lang="en-US" sz="942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5" y="2611041"/>
            <a:ext cx="200025" cy="26431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057775" y="2611041"/>
            <a:ext cx="351472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4ECDC4"/>
                </a:solidFill>
              </a:rPr>
              <a:t>Recherche Scientifique</a:t>
            </a:r>
            <a:endParaRPr lang="en-US" sz="1397" dirty="0"/>
          </a:p>
        </p:txBody>
      </p:sp>
      <p:sp>
        <p:nvSpPr>
          <p:cNvPr id="15" name="Text 8"/>
          <p:cNvSpPr/>
          <p:nvPr/>
        </p:nvSpPr>
        <p:spPr>
          <a:xfrm>
            <a:off x="5057775" y="2955727"/>
            <a:ext cx="3514725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E0E0E0"/>
                </a:solidFill>
              </a:rPr>
              <a:t>Étude des propriétés de nouveaux matériaux et compréhension des transferts énergétiques à l'échelle moléculaire.</a:t>
            </a:r>
            <a:endParaRPr lang="en-US" sz="942" dirty="0"/>
          </a:p>
        </p:txBody>
      </p:sp>
      <p:sp>
        <p:nvSpPr>
          <p:cNvPr id="16" name="Shape 9"/>
          <p:cNvSpPr/>
          <p:nvPr/>
        </p:nvSpPr>
        <p:spPr>
          <a:xfrm>
            <a:off x="571500" y="3962995"/>
            <a:ext cx="8001000" cy="1245803"/>
          </a:xfrm>
          <a:prstGeom prst="rect">
            <a:avLst/>
          </a:prstGeom>
          <a:solidFill>
            <a:srgbClr val="252525"/>
          </a:solidFill>
          <a:ln/>
        </p:spPr>
      </p:sp>
      <p:sp>
        <p:nvSpPr>
          <p:cNvPr id="17" name="Text 10"/>
          <p:cNvSpPr/>
          <p:nvPr/>
        </p:nvSpPr>
        <p:spPr>
          <a:xfrm>
            <a:off x="857250" y="4248745"/>
            <a:ext cx="7429500" cy="960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602" b="1" dirty="0">
                <a:solidFill>
                  <a:srgbClr val="FFFFFF"/>
                </a:solidFill>
              </a:rPr>
              <a:t>Maîtriser la quantité de chaleur est essentiel pour optimiser notre consommation énergétique et comprendre les phénomènes physiques qui nous entourent.</a:t>
            </a:r>
            <a:endParaRPr lang="en-US" sz="160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Chaleur vs Température</a:t>
            </a:r>
            <a:endParaRPr lang="en-US" sz="2862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1872555"/>
            <a:ext cx="142875" cy="228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21556" y="1830586"/>
            <a:ext cx="1476775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FF6B35"/>
                </a:solidFill>
              </a:rPr>
              <a:t>Température</a:t>
            </a:r>
            <a:endParaRPr lang="en-US" sz="1602" dirty="0"/>
          </a:p>
        </p:txBody>
      </p:sp>
      <p:sp>
        <p:nvSpPr>
          <p:cNvPr id="6" name="Text 2"/>
          <p:cNvSpPr/>
          <p:nvPr/>
        </p:nvSpPr>
        <p:spPr>
          <a:xfrm>
            <a:off x="771525" y="2321719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7" name="Text 3"/>
          <p:cNvSpPr/>
          <p:nvPr/>
        </p:nvSpPr>
        <p:spPr>
          <a:xfrm>
            <a:off x="985838" y="2375297"/>
            <a:ext cx="308135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Mesure l'agitation moléculaire d'un corps.</a:t>
            </a:r>
            <a:endParaRPr lang="en-US" sz="1159" dirty="0"/>
          </a:p>
        </p:txBody>
      </p:sp>
      <p:sp>
        <p:nvSpPr>
          <p:cNvPr id="8" name="Text 4"/>
          <p:cNvSpPr/>
          <p:nvPr/>
        </p:nvSpPr>
        <p:spPr>
          <a:xfrm>
            <a:off x="771525" y="2716048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9" name="Text 5"/>
          <p:cNvSpPr/>
          <p:nvPr/>
        </p:nvSpPr>
        <p:spPr>
          <a:xfrm>
            <a:off x="985838" y="2769626"/>
            <a:ext cx="258157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État thermique à un instant donné.</a:t>
            </a:r>
            <a:endParaRPr lang="en-US" sz="1159" dirty="0"/>
          </a:p>
        </p:txBody>
      </p:sp>
      <p:sp>
        <p:nvSpPr>
          <p:cNvPr id="10" name="Text 6"/>
          <p:cNvSpPr/>
          <p:nvPr/>
        </p:nvSpPr>
        <p:spPr>
          <a:xfrm>
            <a:off x="771525" y="3110378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11" name="Text 7"/>
          <p:cNvSpPr/>
          <p:nvPr/>
        </p:nvSpPr>
        <p:spPr>
          <a:xfrm>
            <a:off x="985838" y="3163956"/>
            <a:ext cx="268136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Indépendante de la masse du corps.</a:t>
            </a:r>
            <a:endParaRPr lang="en-US" sz="1159" dirty="0"/>
          </a:p>
        </p:txBody>
      </p:sp>
      <p:sp>
        <p:nvSpPr>
          <p:cNvPr id="12" name="Text 8"/>
          <p:cNvSpPr/>
          <p:nvPr/>
        </p:nvSpPr>
        <p:spPr>
          <a:xfrm>
            <a:off x="771525" y="3504707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13" name="Text 9"/>
          <p:cNvSpPr/>
          <p:nvPr/>
        </p:nvSpPr>
        <p:spPr>
          <a:xfrm>
            <a:off x="985838" y="3558285"/>
            <a:ext cx="2775347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Exprimée en Kelvin (K) ou Celsius (°C).</a:t>
            </a:r>
            <a:endParaRPr lang="en-US" sz="1159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025" y="1872555"/>
            <a:ext cx="228600" cy="228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07781" y="1830586"/>
            <a:ext cx="1289084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FF6B35"/>
                </a:solidFill>
              </a:rPr>
              <a:t>Chaleur (Q)</a:t>
            </a:r>
            <a:endParaRPr lang="en-US" sz="1602" dirty="0"/>
          </a:p>
        </p:txBody>
      </p:sp>
      <p:sp>
        <p:nvSpPr>
          <p:cNvPr id="16" name="Text 11"/>
          <p:cNvSpPr/>
          <p:nvPr/>
        </p:nvSpPr>
        <p:spPr>
          <a:xfrm>
            <a:off x="4772025" y="2321719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17" name="Text 12"/>
          <p:cNvSpPr/>
          <p:nvPr/>
        </p:nvSpPr>
        <p:spPr>
          <a:xfrm>
            <a:off x="4986338" y="2375297"/>
            <a:ext cx="300841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Énergie thermique en cours de transfert.</a:t>
            </a:r>
            <a:endParaRPr lang="en-US" sz="1159" dirty="0"/>
          </a:p>
        </p:txBody>
      </p:sp>
      <p:sp>
        <p:nvSpPr>
          <p:cNvPr id="18" name="Text 13"/>
          <p:cNvSpPr/>
          <p:nvPr/>
        </p:nvSpPr>
        <p:spPr>
          <a:xfrm>
            <a:off x="4772025" y="2716048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19" name="Text 14"/>
          <p:cNvSpPr/>
          <p:nvPr/>
        </p:nvSpPr>
        <p:spPr>
          <a:xfrm>
            <a:off x="4986338" y="2769626"/>
            <a:ext cx="270776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Processus de changement d'énergie.</a:t>
            </a:r>
            <a:endParaRPr lang="en-US" sz="1159" dirty="0"/>
          </a:p>
        </p:txBody>
      </p:sp>
      <p:sp>
        <p:nvSpPr>
          <p:cNvPr id="20" name="Text 15"/>
          <p:cNvSpPr/>
          <p:nvPr/>
        </p:nvSpPr>
        <p:spPr>
          <a:xfrm>
            <a:off x="4772025" y="3110378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21" name="Text 16"/>
          <p:cNvSpPr/>
          <p:nvPr/>
        </p:nvSpPr>
        <p:spPr>
          <a:xfrm>
            <a:off x="4986338" y="3163956"/>
            <a:ext cx="3217283" cy="4657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Proportionnelle à la masse et à la nature du corps.</a:t>
            </a:r>
            <a:endParaRPr lang="en-US" sz="1159" dirty="0"/>
          </a:p>
        </p:txBody>
      </p:sp>
      <p:sp>
        <p:nvSpPr>
          <p:cNvPr id="22" name="Text 17"/>
          <p:cNvSpPr/>
          <p:nvPr/>
        </p:nvSpPr>
        <p:spPr>
          <a:xfrm>
            <a:off x="4772025" y="3756161"/>
            <a:ext cx="805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595" dirty="0">
                <a:solidFill>
                  <a:srgbClr val="4ECDC4"/>
                </a:solidFill>
              </a:rPr>
              <a:t>•</a:t>
            </a:r>
            <a:endParaRPr lang="en-US" sz="1595" dirty="0"/>
          </a:p>
        </p:txBody>
      </p:sp>
      <p:sp>
        <p:nvSpPr>
          <p:cNvPr id="23" name="Text 18"/>
          <p:cNvSpPr/>
          <p:nvPr/>
        </p:nvSpPr>
        <p:spPr>
          <a:xfrm>
            <a:off x="4986338" y="3809740"/>
            <a:ext cx="284402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Exprimée en Joules (J) ou Calories (cal).</a:t>
            </a:r>
            <a:endParaRPr lang="en-US" sz="1159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Unités de Mesure</a:t>
            </a:r>
            <a:endParaRPr lang="en-US" sz="2862" dirty="0"/>
          </a:p>
        </p:txBody>
      </p:sp>
      <p:sp>
        <p:nvSpPr>
          <p:cNvPr id="4" name="Text 1"/>
          <p:cNvSpPr/>
          <p:nvPr/>
        </p:nvSpPr>
        <p:spPr>
          <a:xfrm>
            <a:off x="971550" y="1830586"/>
            <a:ext cx="32004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4ECDC4"/>
                </a:solidFill>
              </a:rPr>
              <a:t>Le Joule (J)</a:t>
            </a:r>
            <a:endParaRPr lang="en-US" sz="2436" dirty="0"/>
          </a:p>
        </p:txBody>
      </p:sp>
      <p:sp>
        <p:nvSpPr>
          <p:cNvPr id="5" name="Text 2"/>
          <p:cNvSpPr/>
          <p:nvPr/>
        </p:nvSpPr>
        <p:spPr>
          <a:xfrm>
            <a:off x="971550" y="2439591"/>
            <a:ext cx="3200400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L'unité officielle du Système International (SI) pour toutes les formes d'énergie, y compris la chaleur.</a:t>
            </a:r>
            <a:endParaRPr lang="en-US" sz="1159" dirty="0"/>
          </a:p>
        </p:txBody>
      </p:sp>
      <p:sp>
        <p:nvSpPr>
          <p:cNvPr id="6" name="Text 3"/>
          <p:cNvSpPr/>
          <p:nvPr/>
        </p:nvSpPr>
        <p:spPr>
          <a:xfrm>
            <a:off x="4972050" y="1830586"/>
            <a:ext cx="32004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4ECDC4"/>
                </a:solidFill>
              </a:rPr>
              <a:t>La Calorie (cal)</a:t>
            </a:r>
            <a:endParaRPr lang="en-US" sz="2436" dirty="0"/>
          </a:p>
        </p:txBody>
      </p:sp>
      <p:sp>
        <p:nvSpPr>
          <p:cNvPr id="7" name="Text 4"/>
          <p:cNvSpPr/>
          <p:nvPr/>
        </p:nvSpPr>
        <p:spPr>
          <a:xfrm>
            <a:off x="4972050" y="2439591"/>
            <a:ext cx="3200400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Énergie nécessaire pour élever 1 gramme d'eau de 1°C (précisément de 14,5°C à 15,5°C).</a:t>
            </a:r>
            <a:endParaRPr lang="en-US" sz="1159" dirty="0"/>
          </a:p>
        </p:txBody>
      </p:sp>
      <p:sp>
        <p:nvSpPr>
          <p:cNvPr id="8" name="Shape 5"/>
          <p:cNvSpPr/>
          <p:nvPr/>
        </p:nvSpPr>
        <p:spPr>
          <a:xfrm>
            <a:off x="2833334" y="3765454"/>
            <a:ext cx="3477332" cy="960834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9" name="Text 6"/>
          <p:cNvSpPr/>
          <p:nvPr/>
        </p:nvSpPr>
        <p:spPr>
          <a:xfrm>
            <a:off x="3404834" y="4051204"/>
            <a:ext cx="644389" cy="3893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16" b="1" dirty="0">
                <a:solidFill>
                  <a:srgbClr val="FF6B35"/>
                </a:solidFill>
              </a:rPr>
              <a:t>1 cal</a:t>
            </a:r>
            <a:endParaRPr lang="en-US" sz="2016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973" y="4138715"/>
            <a:ext cx="214313" cy="21431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835035" y="4051204"/>
            <a:ext cx="904131" cy="3893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16" b="1" dirty="0">
                <a:solidFill>
                  <a:srgbClr val="FF6B35"/>
                </a:solidFill>
              </a:rPr>
              <a:t>4,184 J</a:t>
            </a:r>
            <a:endParaRPr lang="en-US" sz="2016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La Chaleur Sensible</a:t>
            </a:r>
            <a:endParaRPr lang="en-US" sz="2862" dirty="0"/>
          </a:p>
        </p:txBody>
      </p:sp>
      <p:sp>
        <p:nvSpPr>
          <p:cNvPr id="4" name="Shape 1"/>
          <p:cNvSpPr/>
          <p:nvPr/>
        </p:nvSpPr>
        <p:spPr>
          <a:xfrm>
            <a:off x="1827070" y="1401961"/>
            <a:ext cx="5489832" cy="1350169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5" name="Text 2"/>
          <p:cNvSpPr/>
          <p:nvPr/>
        </p:nvSpPr>
        <p:spPr>
          <a:xfrm>
            <a:off x="1827070" y="1401961"/>
            <a:ext cx="5489832" cy="1350169"/>
          </a:xfrm>
          <a:prstGeom prst="rect">
            <a:avLst/>
          </a:prstGeom>
          <a:noFill/>
          <a:ln/>
        </p:spPr>
        <p:txBody>
          <a:bodyPr wrap="square" lIns="850392" tIns="340233" rIns="850392" bIns="340233" rtlCol="0" anchor="t">
            <a:spAutoFit/>
          </a:bodyPr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145" b="1" spc="4" kern="0" dirty="0">
                <a:solidFill>
                  <a:srgbClr val="FF6B35"/>
                </a:solidFill>
              </a:rPr>
              <a:t>Q = m · c · ΔT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971550" y="3180755"/>
            <a:ext cx="428625" cy="3893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16" b="1" dirty="0">
                <a:solidFill>
                  <a:srgbClr val="4ECDC4"/>
                </a:solidFill>
              </a:rPr>
              <a:t>Q</a:t>
            </a:r>
            <a:endParaRPr lang="en-US" sz="2016" dirty="0"/>
          </a:p>
        </p:txBody>
      </p:sp>
      <p:sp>
        <p:nvSpPr>
          <p:cNvPr id="7" name="Text 4"/>
          <p:cNvSpPr/>
          <p:nvPr/>
        </p:nvSpPr>
        <p:spPr>
          <a:xfrm>
            <a:off x="1578769" y="3182541"/>
            <a:ext cx="2228097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Quantité de chaleur échangée</a:t>
            </a:r>
            <a:endParaRPr lang="en-US" sz="1159" dirty="0"/>
          </a:p>
        </p:txBody>
      </p:sp>
      <p:sp>
        <p:nvSpPr>
          <p:cNvPr id="8" name="Text 5"/>
          <p:cNvSpPr/>
          <p:nvPr/>
        </p:nvSpPr>
        <p:spPr>
          <a:xfrm>
            <a:off x="1578769" y="3436479"/>
            <a:ext cx="2228097" cy="1800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FF6B35"/>
                </a:solidFill>
              </a:rPr>
              <a:t>Unité : Joule (J)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4572000" y="3180755"/>
            <a:ext cx="428625" cy="3893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16" b="1" dirty="0">
                <a:solidFill>
                  <a:srgbClr val="4ECDC4"/>
                </a:solidFill>
              </a:rPr>
              <a:t>m</a:t>
            </a:r>
            <a:endParaRPr lang="en-US" sz="2016" dirty="0"/>
          </a:p>
        </p:txBody>
      </p:sp>
      <p:sp>
        <p:nvSpPr>
          <p:cNvPr id="10" name="Text 7"/>
          <p:cNvSpPr/>
          <p:nvPr/>
        </p:nvSpPr>
        <p:spPr>
          <a:xfrm>
            <a:off x="5179219" y="3182541"/>
            <a:ext cx="115279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Masse du corps</a:t>
            </a:r>
            <a:endParaRPr lang="en-US" sz="1159" dirty="0"/>
          </a:p>
        </p:txBody>
      </p:sp>
      <p:sp>
        <p:nvSpPr>
          <p:cNvPr id="11" name="Text 8"/>
          <p:cNvSpPr/>
          <p:nvPr/>
        </p:nvSpPr>
        <p:spPr>
          <a:xfrm>
            <a:off x="5179219" y="3436479"/>
            <a:ext cx="1423727" cy="1800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FF6B35"/>
                </a:solidFill>
              </a:rPr>
              <a:t>Unité : Kilogramme (kg)</a:t>
            </a:r>
            <a:endParaRPr lang="en-US" sz="942" dirty="0"/>
          </a:p>
        </p:txBody>
      </p:sp>
      <p:sp>
        <p:nvSpPr>
          <p:cNvPr id="12" name="Text 9"/>
          <p:cNvSpPr/>
          <p:nvPr/>
        </p:nvSpPr>
        <p:spPr>
          <a:xfrm>
            <a:off x="971550" y="3902246"/>
            <a:ext cx="428625" cy="3893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16" b="1" dirty="0">
                <a:solidFill>
                  <a:srgbClr val="4ECDC4"/>
                </a:solidFill>
              </a:rPr>
              <a:t>c</a:t>
            </a:r>
            <a:endParaRPr lang="en-US" sz="2016" dirty="0"/>
          </a:p>
        </p:txBody>
      </p:sp>
      <p:sp>
        <p:nvSpPr>
          <p:cNvPr id="13" name="Text 10"/>
          <p:cNvSpPr/>
          <p:nvPr/>
        </p:nvSpPr>
        <p:spPr>
          <a:xfrm>
            <a:off x="1578769" y="3904031"/>
            <a:ext cx="220139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Capacité thermique massique</a:t>
            </a:r>
            <a:endParaRPr lang="en-US" sz="1159" dirty="0"/>
          </a:p>
        </p:txBody>
      </p:sp>
      <p:sp>
        <p:nvSpPr>
          <p:cNvPr id="14" name="Text 11"/>
          <p:cNvSpPr/>
          <p:nvPr/>
        </p:nvSpPr>
        <p:spPr>
          <a:xfrm>
            <a:off x="1578769" y="4157969"/>
            <a:ext cx="2201391" cy="1800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FF6B35"/>
                </a:solidFill>
              </a:rPr>
              <a:t>Unité : J / (kg·K) ou J / (kg·°C)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4572000" y="3902246"/>
            <a:ext cx="428625" cy="3893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16" b="1" dirty="0">
                <a:solidFill>
                  <a:srgbClr val="4ECDC4"/>
                </a:solidFill>
              </a:rPr>
              <a:t>ΔT</a:t>
            </a:r>
            <a:endParaRPr lang="en-US" sz="2016" dirty="0"/>
          </a:p>
        </p:txBody>
      </p:sp>
      <p:sp>
        <p:nvSpPr>
          <p:cNvPr id="16" name="Text 13"/>
          <p:cNvSpPr/>
          <p:nvPr/>
        </p:nvSpPr>
        <p:spPr>
          <a:xfrm>
            <a:off x="5179219" y="3904031"/>
            <a:ext cx="203669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Variation de température (T</a:t>
            </a:r>
            <a:endParaRPr lang="en-US" sz="1159" dirty="0"/>
          </a:p>
        </p:txBody>
      </p:sp>
      <p:sp>
        <p:nvSpPr>
          <p:cNvPr id="17" name="Text 14"/>
          <p:cNvSpPr/>
          <p:nvPr/>
        </p:nvSpPr>
        <p:spPr>
          <a:xfrm>
            <a:off x="7215913" y="3967600"/>
            <a:ext cx="45067" cy="1768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59" baseline="-40000" dirty="0">
                <a:solidFill>
                  <a:srgbClr val="E0E0E0"/>
                </a:solidFill>
              </a:rPr>
              <a:t>f</a:t>
            </a:r>
            <a:endParaRPr lang="en-US" sz="959" dirty="0"/>
          </a:p>
        </p:txBody>
      </p:sp>
      <p:sp>
        <p:nvSpPr>
          <p:cNvPr id="18" name="Text 15"/>
          <p:cNvSpPr/>
          <p:nvPr/>
        </p:nvSpPr>
        <p:spPr>
          <a:xfrm>
            <a:off x="7260980" y="3904031"/>
            <a:ext cx="21972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- T</a:t>
            </a:r>
            <a:endParaRPr lang="en-US" sz="1159" dirty="0"/>
          </a:p>
        </p:txBody>
      </p:sp>
      <p:sp>
        <p:nvSpPr>
          <p:cNvPr id="19" name="Text 16"/>
          <p:cNvSpPr/>
          <p:nvPr/>
        </p:nvSpPr>
        <p:spPr>
          <a:xfrm>
            <a:off x="7480706" y="3967600"/>
            <a:ext cx="33793" cy="1768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59" baseline="-40000" dirty="0">
                <a:solidFill>
                  <a:srgbClr val="E0E0E0"/>
                </a:solidFill>
              </a:rPr>
              <a:t>i</a:t>
            </a:r>
            <a:endParaRPr lang="en-US" sz="959" dirty="0"/>
          </a:p>
        </p:txBody>
      </p:sp>
      <p:sp>
        <p:nvSpPr>
          <p:cNvPr id="20" name="Text 17"/>
          <p:cNvSpPr/>
          <p:nvPr/>
        </p:nvSpPr>
        <p:spPr>
          <a:xfrm>
            <a:off x="7514499" y="3904031"/>
            <a:ext cx="4716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)</a:t>
            </a:r>
            <a:endParaRPr lang="en-US" sz="1159" dirty="0"/>
          </a:p>
        </p:txBody>
      </p:sp>
      <p:sp>
        <p:nvSpPr>
          <p:cNvPr id="21" name="Text 18"/>
          <p:cNvSpPr/>
          <p:nvPr/>
        </p:nvSpPr>
        <p:spPr>
          <a:xfrm>
            <a:off x="5179219" y="4184870"/>
            <a:ext cx="2382441" cy="1800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FF6B35"/>
                </a:solidFill>
              </a:rPr>
              <a:t>Unité : Kelvin (K) ou Celsius (°C)</a:t>
            </a:r>
            <a:endParaRPr lang="en-US" sz="94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La Capacité Thermique Massique (c)</a:t>
            </a:r>
            <a:endParaRPr lang="en-US" sz="2862" dirty="0"/>
          </a:p>
        </p:txBody>
      </p:sp>
      <p:sp>
        <p:nvSpPr>
          <p:cNvPr id="4" name="Text 1"/>
          <p:cNvSpPr/>
          <p:nvPr/>
        </p:nvSpPr>
        <p:spPr>
          <a:xfrm>
            <a:off x="571500" y="1259086"/>
            <a:ext cx="7143750" cy="548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269" dirty="0">
                <a:solidFill>
                  <a:srgbClr val="E0E0E0"/>
                </a:solidFill>
              </a:rPr>
              <a:t>C'est une propriété intensive qui indique la quantité d'énergie nécessaire pour élever la température d'un kilogramme d'une substance de un degré Celsius (ou un Kelvin).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571500" y="2307766"/>
            <a:ext cx="1556472" cy="416123"/>
          </a:xfrm>
          <a:prstGeom prst="rect">
            <a:avLst/>
          </a:prstGeom>
          <a:noFill/>
          <a:ln/>
        </p:spPr>
        <p:txBody>
          <a:bodyPr wrap="square" lIns="0" tIns="170053" rIns="0" bIns="0" rtlCol="0" anchor="ctr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4ECDC4"/>
                </a:solidFill>
              </a:rPr>
              <a:t>Substance</a:t>
            </a:r>
            <a:endParaRPr lang="en-US" sz="1397" dirty="0"/>
          </a:p>
        </p:txBody>
      </p:sp>
      <p:sp>
        <p:nvSpPr>
          <p:cNvPr id="6" name="Text 3"/>
          <p:cNvSpPr/>
          <p:nvPr/>
        </p:nvSpPr>
        <p:spPr>
          <a:xfrm>
            <a:off x="2127972" y="2307766"/>
            <a:ext cx="2592177" cy="416123"/>
          </a:xfrm>
          <a:prstGeom prst="rect">
            <a:avLst/>
          </a:prstGeom>
          <a:noFill/>
          <a:ln/>
        </p:spPr>
        <p:txBody>
          <a:bodyPr wrap="square" lIns="0" tIns="170053" rIns="0" bIns="0" rtlCol="0" anchor="ctr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4ECDC4"/>
                </a:solidFill>
              </a:rPr>
              <a:t>Capacité (J/kg·K)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4720149" y="2307766"/>
            <a:ext cx="3852351" cy="416123"/>
          </a:xfrm>
          <a:prstGeom prst="rect">
            <a:avLst/>
          </a:prstGeom>
          <a:noFill/>
          <a:ln/>
        </p:spPr>
        <p:txBody>
          <a:bodyPr wrap="square" lIns="0" tIns="170053" rIns="0" bIns="0" rtlCol="0" anchor="ctr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4ECDC4"/>
                </a:solidFill>
              </a:rPr>
              <a:t>Caractéristique</a:t>
            </a:r>
            <a:endParaRPr lang="en-US" sz="1397" dirty="0"/>
          </a:p>
        </p:txBody>
      </p:sp>
      <p:sp>
        <p:nvSpPr>
          <p:cNvPr id="8" name="Text 5"/>
          <p:cNvSpPr/>
          <p:nvPr/>
        </p:nvSpPr>
        <p:spPr>
          <a:xfrm>
            <a:off x="571500" y="2723890"/>
            <a:ext cx="1556472" cy="403622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Eau liquide</a:t>
            </a:r>
            <a:endParaRPr lang="en-US" sz="1159" dirty="0"/>
          </a:p>
        </p:txBody>
      </p:sp>
      <p:sp>
        <p:nvSpPr>
          <p:cNvPr id="9" name="Text 6"/>
          <p:cNvSpPr/>
          <p:nvPr/>
        </p:nvSpPr>
        <p:spPr>
          <a:xfrm>
            <a:off x="2127972" y="2723890"/>
            <a:ext cx="2592177" cy="403622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6B35"/>
                </a:solidFill>
              </a:rPr>
              <a:t>4 185</a:t>
            </a:r>
            <a:endParaRPr lang="en-US" sz="1090" dirty="0"/>
          </a:p>
        </p:txBody>
      </p:sp>
      <p:sp>
        <p:nvSpPr>
          <p:cNvPr id="10" name="Text 7"/>
          <p:cNvSpPr/>
          <p:nvPr/>
        </p:nvSpPr>
        <p:spPr>
          <a:xfrm>
            <a:off x="4720149" y="2723890"/>
            <a:ext cx="3852351" cy="403622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Excellente inertie thermique</a:t>
            </a:r>
            <a:endParaRPr lang="en-US" sz="1159" dirty="0"/>
          </a:p>
        </p:txBody>
      </p:sp>
      <p:sp>
        <p:nvSpPr>
          <p:cNvPr id="11" name="Text 8"/>
          <p:cNvSpPr/>
          <p:nvPr/>
        </p:nvSpPr>
        <p:spPr>
          <a:xfrm>
            <a:off x="571500" y="3127511"/>
            <a:ext cx="1556472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Aluminium</a:t>
            </a:r>
            <a:endParaRPr lang="en-US" sz="1159" dirty="0"/>
          </a:p>
        </p:txBody>
      </p:sp>
      <p:sp>
        <p:nvSpPr>
          <p:cNvPr id="12" name="Text 9"/>
          <p:cNvSpPr/>
          <p:nvPr/>
        </p:nvSpPr>
        <p:spPr>
          <a:xfrm>
            <a:off x="2127972" y="3127511"/>
            <a:ext cx="2592177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6B35"/>
                </a:solidFill>
              </a:rPr>
              <a:t>897</a:t>
            </a:r>
            <a:endParaRPr lang="en-US" sz="1090" dirty="0"/>
          </a:p>
        </p:txBody>
      </p:sp>
      <p:sp>
        <p:nvSpPr>
          <p:cNvPr id="13" name="Text 10"/>
          <p:cNvSpPr/>
          <p:nvPr/>
        </p:nvSpPr>
        <p:spPr>
          <a:xfrm>
            <a:off x="4720149" y="3127511"/>
            <a:ext cx="3852351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Chauffe assez rapidement</a:t>
            </a:r>
            <a:endParaRPr lang="en-US" sz="1159" dirty="0"/>
          </a:p>
        </p:txBody>
      </p:sp>
      <p:sp>
        <p:nvSpPr>
          <p:cNvPr id="14" name="Text 11"/>
          <p:cNvSpPr/>
          <p:nvPr/>
        </p:nvSpPr>
        <p:spPr>
          <a:xfrm>
            <a:off x="571500" y="3527561"/>
            <a:ext cx="1556472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Fer / Acier</a:t>
            </a:r>
            <a:endParaRPr lang="en-US" sz="1159" dirty="0"/>
          </a:p>
        </p:txBody>
      </p:sp>
      <p:sp>
        <p:nvSpPr>
          <p:cNvPr id="15" name="Text 12"/>
          <p:cNvSpPr/>
          <p:nvPr/>
        </p:nvSpPr>
        <p:spPr>
          <a:xfrm>
            <a:off x="2127972" y="3527561"/>
            <a:ext cx="2592177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6B35"/>
                </a:solidFill>
              </a:rPr>
              <a:t>444</a:t>
            </a:r>
            <a:endParaRPr lang="en-US" sz="1090" dirty="0"/>
          </a:p>
        </p:txBody>
      </p:sp>
      <p:sp>
        <p:nvSpPr>
          <p:cNvPr id="16" name="Text 13"/>
          <p:cNvSpPr/>
          <p:nvPr/>
        </p:nvSpPr>
        <p:spPr>
          <a:xfrm>
            <a:off x="4720149" y="3527561"/>
            <a:ext cx="3852351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Faible résistance thermique</a:t>
            </a:r>
            <a:endParaRPr lang="en-US" sz="1159" dirty="0"/>
          </a:p>
        </p:txBody>
      </p:sp>
      <p:sp>
        <p:nvSpPr>
          <p:cNvPr id="17" name="Text 14"/>
          <p:cNvSpPr/>
          <p:nvPr/>
        </p:nvSpPr>
        <p:spPr>
          <a:xfrm>
            <a:off x="571500" y="3927611"/>
            <a:ext cx="1556472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Cuivre</a:t>
            </a:r>
            <a:endParaRPr lang="en-US" sz="1159" dirty="0"/>
          </a:p>
        </p:txBody>
      </p:sp>
      <p:sp>
        <p:nvSpPr>
          <p:cNvPr id="18" name="Text 15"/>
          <p:cNvSpPr/>
          <p:nvPr/>
        </p:nvSpPr>
        <p:spPr>
          <a:xfrm>
            <a:off x="2127972" y="3927611"/>
            <a:ext cx="2592177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6B35"/>
                </a:solidFill>
              </a:rPr>
              <a:t>385</a:t>
            </a:r>
            <a:endParaRPr lang="en-US" sz="1090" dirty="0"/>
          </a:p>
        </p:txBody>
      </p:sp>
      <p:sp>
        <p:nvSpPr>
          <p:cNvPr id="19" name="Text 16"/>
          <p:cNvSpPr/>
          <p:nvPr/>
        </p:nvSpPr>
        <p:spPr>
          <a:xfrm>
            <a:off x="4720149" y="3927611"/>
            <a:ext cx="3852351" cy="400050"/>
          </a:xfrm>
          <a:prstGeom prst="rect">
            <a:avLst/>
          </a:prstGeom>
          <a:noFill/>
          <a:ln/>
        </p:spPr>
        <p:txBody>
          <a:bodyPr wrap="square" lIns="0" tIns="212598" rIns="0" bIns="0" rtlCol="0" anchor="ctr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Très bon conducteur thermique</a:t>
            </a:r>
            <a:endParaRPr lang="en-US" sz="1159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Variation de Température (ΔT)</a:t>
            </a:r>
            <a:endParaRPr lang="en-US" sz="2862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734145"/>
            <a:ext cx="192881" cy="2571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71538" y="1687711"/>
            <a:ext cx="1805639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FF6B35"/>
                </a:solidFill>
              </a:rPr>
              <a:t>Échauffement</a:t>
            </a:r>
            <a:endParaRPr lang="en-US" sz="1808" dirty="0"/>
          </a:p>
        </p:txBody>
      </p:sp>
      <p:sp>
        <p:nvSpPr>
          <p:cNvPr id="6" name="Shape 2"/>
          <p:cNvSpPr/>
          <p:nvPr/>
        </p:nvSpPr>
        <p:spPr>
          <a:xfrm>
            <a:off x="571500" y="2216348"/>
            <a:ext cx="1630756" cy="520405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7" name="Text 3"/>
          <p:cNvSpPr/>
          <p:nvPr/>
        </p:nvSpPr>
        <p:spPr>
          <a:xfrm>
            <a:off x="750094" y="2323505"/>
            <a:ext cx="78352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FFFF"/>
                </a:solidFill>
              </a:rPr>
              <a:t>ΔT &gt; 0 (T</a:t>
            </a:r>
            <a:endParaRPr lang="en-US" sz="1486" dirty="0"/>
          </a:p>
        </p:txBody>
      </p:sp>
      <p:sp>
        <p:nvSpPr>
          <p:cNvPr id="8" name="Text 4"/>
          <p:cNvSpPr/>
          <p:nvPr/>
        </p:nvSpPr>
        <p:spPr>
          <a:xfrm>
            <a:off x="1533618" y="2402784"/>
            <a:ext cx="573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32" baseline="-40000" dirty="0">
                <a:solidFill>
                  <a:srgbClr val="FFFFFF"/>
                </a:solidFill>
              </a:rPr>
              <a:t>f</a:t>
            </a:r>
            <a:endParaRPr lang="en-US" sz="1232" dirty="0"/>
          </a:p>
        </p:txBody>
      </p:sp>
      <p:sp>
        <p:nvSpPr>
          <p:cNvPr id="9" name="Text 5"/>
          <p:cNvSpPr/>
          <p:nvPr/>
        </p:nvSpPr>
        <p:spPr>
          <a:xfrm>
            <a:off x="1590963" y="2323505"/>
            <a:ext cx="32964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FFFF"/>
                </a:solidFill>
              </a:rPr>
              <a:t>&gt; T</a:t>
            </a:r>
            <a:endParaRPr lang="en-US" sz="1486" dirty="0"/>
          </a:p>
        </p:txBody>
      </p:sp>
      <p:sp>
        <p:nvSpPr>
          <p:cNvPr id="10" name="Text 6"/>
          <p:cNvSpPr/>
          <p:nvPr/>
        </p:nvSpPr>
        <p:spPr>
          <a:xfrm>
            <a:off x="1920608" y="2402784"/>
            <a:ext cx="4303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32" baseline="-40000" dirty="0">
                <a:solidFill>
                  <a:srgbClr val="FFFFFF"/>
                </a:solidFill>
              </a:rPr>
              <a:t>i</a:t>
            </a:r>
            <a:endParaRPr lang="en-US" sz="1232" dirty="0"/>
          </a:p>
        </p:txBody>
      </p:sp>
      <p:sp>
        <p:nvSpPr>
          <p:cNvPr id="11" name="Text 7"/>
          <p:cNvSpPr/>
          <p:nvPr/>
        </p:nvSpPr>
        <p:spPr>
          <a:xfrm>
            <a:off x="1963638" y="2323505"/>
            <a:ext cx="6002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FFFF"/>
                </a:solidFill>
              </a:rPr>
              <a:t>)</a:t>
            </a:r>
            <a:endParaRPr lang="en-US" sz="1486" dirty="0"/>
          </a:p>
        </p:txBody>
      </p:sp>
      <p:sp>
        <p:nvSpPr>
          <p:cNvPr id="12" name="Text 8"/>
          <p:cNvSpPr/>
          <p:nvPr/>
        </p:nvSpPr>
        <p:spPr>
          <a:xfrm>
            <a:off x="571500" y="2968926"/>
            <a:ext cx="203716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E0E0E0"/>
                </a:solidFill>
              </a:rPr>
              <a:t>Réaction Endothermique :</a:t>
            </a:r>
            <a:endParaRPr lang="en-US" sz="1090" dirty="0"/>
          </a:p>
        </p:txBody>
      </p:sp>
      <p:sp>
        <p:nvSpPr>
          <p:cNvPr id="13" name="Text 9"/>
          <p:cNvSpPr/>
          <p:nvPr/>
        </p:nvSpPr>
        <p:spPr>
          <a:xfrm>
            <a:off x="571500" y="3345396"/>
            <a:ext cx="157163" cy="2514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→</a:t>
            </a:r>
            <a:endParaRPr lang="en-US" sz="1159" dirty="0"/>
          </a:p>
        </p:txBody>
      </p:sp>
      <p:sp>
        <p:nvSpPr>
          <p:cNvPr id="14" name="Text 10"/>
          <p:cNvSpPr/>
          <p:nvPr/>
        </p:nvSpPr>
        <p:spPr>
          <a:xfrm>
            <a:off x="785813" y="3363255"/>
            <a:ext cx="220468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Le corps absorbe de l'énergie.</a:t>
            </a:r>
            <a:endParaRPr lang="en-US" sz="1159" dirty="0"/>
          </a:p>
        </p:txBody>
      </p:sp>
      <p:sp>
        <p:nvSpPr>
          <p:cNvPr id="15" name="Text 11"/>
          <p:cNvSpPr/>
          <p:nvPr/>
        </p:nvSpPr>
        <p:spPr>
          <a:xfrm>
            <a:off x="571500" y="3704006"/>
            <a:ext cx="157163" cy="2514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→</a:t>
            </a:r>
            <a:endParaRPr lang="en-US" sz="1159" dirty="0"/>
          </a:p>
        </p:txBody>
      </p:sp>
      <p:sp>
        <p:nvSpPr>
          <p:cNvPr id="16" name="Text 12"/>
          <p:cNvSpPr/>
          <p:nvPr/>
        </p:nvSpPr>
        <p:spPr>
          <a:xfrm>
            <a:off x="785813" y="3721866"/>
            <a:ext cx="308936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La quantité de chaleur est positive (Q &gt; 0).</a:t>
            </a:r>
            <a:endParaRPr lang="en-US" sz="1159" dirty="0"/>
          </a:p>
        </p:txBody>
      </p:sp>
      <p:sp>
        <p:nvSpPr>
          <p:cNvPr id="17" name="Text 13"/>
          <p:cNvSpPr/>
          <p:nvPr/>
        </p:nvSpPr>
        <p:spPr>
          <a:xfrm>
            <a:off x="571500" y="4062617"/>
            <a:ext cx="157163" cy="2514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→</a:t>
            </a:r>
            <a:endParaRPr lang="en-US" sz="1159" dirty="0"/>
          </a:p>
        </p:txBody>
      </p:sp>
      <p:sp>
        <p:nvSpPr>
          <p:cNvPr id="18" name="Text 14"/>
          <p:cNvSpPr/>
          <p:nvPr/>
        </p:nvSpPr>
        <p:spPr>
          <a:xfrm>
            <a:off x="785813" y="4080477"/>
            <a:ext cx="2505977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L'agitation moléculaire augmente.</a:t>
            </a:r>
            <a:endParaRPr lang="en-US" sz="1159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037" y="1734145"/>
            <a:ext cx="192881" cy="25717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032074" y="1687711"/>
            <a:ext cx="2104476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4ECDC4"/>
                </a:solidFill>
              </a:rPr>
              <a:t>Refroidissement</a:t>
            </a:r>
            <a:endParaRPr lang="en-US" sz="1808" dirty="0"/>
          </a:p>
        </p:txBody>
      </p:sp>
      <p:sp>
        <p:nvSpPr>
          <p:cNvPr id="21" name="Shape 16"/>
          <p:cNvSpPr/>
          <p:nvPr/>
        </p:nvSpPr>
        <p:spPr>
          <a:xfrm>
            <a:off x="4732037" y="2216348"/>
            <a:ext cx="1630756" cy="520405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22" name="Text 17"/>
          <p:cNvSpPr/>
          <p:nvPr/>
        </p:nvSpPr>
        <p:spPr>
          <a:xfrm>
            <a:off x="4910630" y="2323505"/>
            <a:ext cx="78352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FFFF"/>
                </a:solidFill>
              </a:rPr>
              <a:t>ΔT &lt; 0 (T</a:t>
            </a:r>
            <a:endParaRPr lang="en-US" sz="1486" dirty="0"/>
          </a:p>
        </p:txBody>
      </p:sp>
      <p:sp>
        <p:nvSpPr>
          <p:cNvPr id="23" name="Text 18"/>
          <p:cNvSpPr/>
          <p:nvPr/>
        </p:nvSpPr>
        <p:spPr>
          <a:xfrm>
            <a:off x="5694155" y="2402784"/>
            <a:ext cx="573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32" baseline="-40000" dirty="0">
                <a:solidFill>
                  <a:srgbClr val="FFFFFF"/>
                </a:solidFill>
              </a:rPr>
              <a:t>f</a:t>
            </a:r>
            <a:endParaRPr lang="en-US" sz="1232" dirty="0"/>
          </a:p>
        </p:txBody>
      </p:sp>
      <p:sp>
        <p:nvSpPr>
          <p:cNvPr id="24" name="Text 19"/>
          <p:cNvSpPr/>
          <p:nvPr/>
        </p:nvSpPr>
        <p:spPr>
          <a:xfrm>
            <a:off x="5751500" y="2323505"/>
            <a:ext cx="32964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FFFF"/>
                </a:solidFill>
              </a:rPr>
              <a:t>&lt; T</a:t>
            </a:r>
            <a:endParaRPr lang="en-US" sz="1486" dirty="0"/>
          </a:p>
        </p:txBody>
      </p:sp>
      <p:sp>
        <p:nvSpPr>
          <p:cNvPr id="25" name="Text 20"/>
          <p:cNvSpPr/>
          <p:nvPr/>
        </p:nvSpPr>
        <p:spPr>
          <a:xfrm>
            <a:off x="6081145" y="2402784"/>
            <a:ext cx="4303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32" baseline="-40000" dirty="0">
                <a:solidFill>
                  <a:srgbClr val="FFFFFF"/>
                </a:solidFill>
              </a:rPr>
              <a:t>i</a:t>
            </a:r>
            <a:endParaRPr lang="en-US" sz="1232" dirty="0"/>
          </a:p>
        </p:txBody>
      </p:sp>
      <p:sp>
        <p:nvSpPr>
          <p:cNvPr id="26" name="Text 21"/>
          <p:cNvSpPr/>
          <p:nvPr/>
        </p:nvSpPr>
        <p:spPr>
          <a:xfrm>
            <a:off x="6124175" y="2323505"/>
            <a:ext cx="6002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86" dirty="0">
                <a:solidFill>
                  <a:srgbClr val="FFFFFF"/>
                </a:solidFill>
              </a:rPr>
              <a:t>)</a:t>
            </a:r>
            <a:endParaRPr lang="en-US" sz="1486" dirty="0"/>
          </a:p>
        </p:txBody>
      </p:sp>
      <p:sp>
        <p:nvSpPr>
          <p:cNvPr id="27" name="Text 22"/>
          <p:cNvSpPr/>
          <p:nvPr/>
        </p:nvSpPr>
        <p:spPr>
          <a:xfrm>
            <a:off x="4732037" y="2968926"/>
            <a:ext cx="192211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E0E0E0"/>
                </a:solidFill>
              </a:rPr>
              <a:t>Réaction Exothermique :</a:t>
            </a:r>
            <a:endParaRPr lang="en-US" sz="1090" dirty="0"/>
          </a:p>
        </p:txBody>
      </p:sp>
      <p:sp>
        <p:nvSpPr>
          <p:cNvPr id="28" name="Text 23"/>
          <p:cNvSpPr/>
          <p:nvPr/>
        </p:nvSpPr>
        <p:spPr>
          <a:xfrm>
            <a:off x="4732037" y="3345396"/>
            <a:ext cx="157163" cy="2514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→</a:t>
            </a:r>
            <a:endParaRPr lang="en-US" sz="1159" dirty="0"/>
          </a:p>
        </p:txBody>
      </p:sp>
      <p:sp>
        <p:nvSpPr>
          <p:cNvPr id="29" name="Text 24"/>
          <p:cNvSpPr/>
          <p:nvPr/>
        </p:nvSpPr>
        <p:spPr>
          <a:xfrm>
            <a:off x="4946349" y="3363255"/>
            <a:ext cx="267006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Le corps cède de l'énergie au milieu.</a:t>
            </a:r>
            <a:endParaRPr lang="en-US" sz="1159" dirty="0"/>
          </a:p>
        </p:txBody>
      </p:sp>
      <p:sp>
        <p:nvSpPr>
          <p:cNvPr id="30" name="Text 25"/>
          <p:cNvSpPr/>
          <p:nvPr/>
        </p:nvSpPr>
        <p:spPr>
          <a:xfrm>
            <a:off x="4732037" y="3704006"/>
            <a:ext cx="157163" cy="2514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→</a:t>
            </a:r>
            <a:endParaRPr lang="en-US" sz="1159" dirty="0"/>
          </a:p>
        </p:txBody>
      </p:sp>
      <p:sp>
        <p:nvSpPr>
          <p:cNvPr id="31" name="Text 26"/>
          <p:cNvSpPr/>
          <p:nvPr/>
        </p:nvSpPr>
        <p:spPr>
          <a:xfrm>
            <a:off x="4946349" y="3721866"/>
            <a:ext cx="315237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La quantité de chaleur est négative (Q &lt; 0).</a:t>
            </a:r>
            <a:endParaRPr lang="en-US" sz="1159" dirty="0"/>
          </a:p>
        </p:txBody>
      </p:sp>
      <p:sp>
        <p:nvSpPr>
          <p:cNvPr id="32" name="Text 27"/>
          <p:cNvSpPr/>
          <p:nvPr/>
        </p:nvSpPr>
        <p:spPr>
          <a:xfrm>
            <a:off x="4732037" y="4062617"/>
            <a:ext cx="157163" cy="2514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→</a:t>
            </a:r>
            <a:endParaRPr lang="en-US" sz="1159" dirty="0"/>
          </a:p>
        </p:txBody>
      </p:sp>
      <p:sp>
        <p:nvSpPr>
          <p:cNvPr id="33" name="Text 28"/>
          <p:cNvSpPr/>
          <p:nvPr/>
        </p:nvSpPr>
        <p:spPr>
          <a:xfrm>
            <a:off x="4946349" y="4080477"/>
            <a:ext cx="235353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L'agitation moléculaire diminue.</a:t>
            </a:r>
            <a:endParaRPr lang="en-US" sz="1159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6169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Capacité Thermique d'un Objet</a:t>
            </a:r>
            <a:endParaRPr lang="en-US" sz="2862" dirty="0"/>
          </a:p>
        </p:txBody>
      </p:sp>
      <p:sp>
        <p:nvSpPr>
          <p:cNvPr id="4" name="Shape 1"/>
          <p:cNvSpPr/>
          <p:nvPr/>
        </p:nvSpPr>
        <p:spPr>
          <a:xfrm>
            <a:off x="1534120" y="1401961"/>
            <a:ext cx="6075731" cy="1727002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5" name="Text 2"/>
          <p:cNvSpPr/>
          <p:nvPr/>
        </p:nvSpPr>
        <p:spPr>
          <a:xfrm>
            <a:off x="2248495" y="1687711"/>
            <a:ext cx="4646981" cy="7786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5400"/>
              </a:lnSpc>
              <a:buNone/>
            </a:pPr>
            <a:r>
              <a:rPr lang="en-US" sz="4145" b="1" dirty="0">
                <a:solidFill>
                  <a:srgbClr val="FF6B35"/>
                </a:solidFill>
              </a:rPr>
              <a:t>C = m · c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2248495" y="2609255"/>
            <a:ext cx="464698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E0E0E0"/>
                </a:solidFill>
              </a:rPr>
              <a:t>Capacité Thermique (C) = Masse (m) × Capacité Massique (c)</a:t>
            </a:r>
            <a:endParaRPr lang="en-US" sz="1269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742432"/>
            <a:ext cx="228600" cy="228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7256" y="3700463"/>
            <a:ext cx="1687320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ECDC4"/>
                </a:solidFill>
              </a:rPr>
              <a:t>Définition de C</a:t>
            </a:r>
            <a:endParaRPr lang="en-US" sz="1602" dirty="0"/>
          </a:p>
        </p:txBody>
      </p:sp>
      <p:sp>
        <p:nvSpPr>
          <p:cNvPr id="9" name="Text 5"/>
          <p:cNvSpPr/>
          <p:nvPr/>
        </p:nvSpPr>
        <p:spPr>
          <a:xfrm>
            <a:off x="571500" y="4155877"/>
            <a:ext cx="3786188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Représente la quantité de chaleur nécessaire pour </a:t>
            </a:r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élever la température de l'objet entier de 1°C ou 1 </a:t>
            </a:r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K. Elle s'exprime en </a:t>
            </a:r>
            <a:pPr algn="l" indent="0" marL="0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E0E0E0"/>
                </a:solidFill>
              </a:rPr>
              <a:t>J/K</a:t>
            </a:r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 ou </a:t>
            </a:r>
            <a:pPr algn="l" indent="0" marL="0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E0E0E0"/>
                </a:solidFill>
              </a:rPr>
              <a:t>J/°C</a:t>
            </a:r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.</a:t>
            </a:r>
            <a:endParaRPr lang="en-US" sz="1159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3" y="3742432"/>
            <a:ext cx="22860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122069" y="3700463"/>
            <a:ext cx="1743549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ECDC4"/>
                </a:solidFill>
              </a:rPr>
              <a:t>Usage Pratique</a:t>
            </a:r>
            <a:endParaRPr lang="en-US" sz="1602" dirty="0"/>
          </a:p>
        </p:txBody>
      </p:sp>
      <p:sp>
        <p:nvSpPr>
          <p:cNvPr id="12" name="Text 7"/>
          <p:cNvSpPr/>
          <p:nvPr/>
        </p:nvSpPr>
        <p:spPr>
          <a:xfrm>
            <a:off x="4786313" y="4155877"/>
            <a:ext cx="3786188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Utilisée pour des systèmes complexes (calorimètres, machines) dont on ne connaît pas forcément la masse ou la composition exacte de chaque pièce.</a:t>
            </a:r>
            <a:endParaRPr lang="en-US" sz="1159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Chaleur Latente et Changements d'État</a:t>
            </a:r>
            <a:endParaRPr lang="en-US" sz="2862" dirty="0"/>
          </a:p>
        </p:txBody>
      </p:sp>
      <p:sp>
        <p:nvSpPr>
          <p:cNvPr id="4" name="Shape 1"/>
          <p:cNvSpPr/>
          <p:nvPr/>
        </p:nvSpPr>
        <p:spPr>
          <a:xfrm>
            <a:off x="571500" y="1373386"/>
            <a:ext cx="3600450" cy="3705820"/>
          </a:xfrm>
          <a:prstGeom prst="rect">
            <a:avLst/>
          </a:prstGeom>
          <a:solidFill>
            <a:srgbClr val="252525"/>
          </a:solidFill>
          <a:ln/>
        </p:spPr>
      </p:sp>
      <p:sp>
        <p:nvSpPr>
          <p:cNvPr id="5" name="Text 2"/>
          <p:cNvSpPr/>
          <p:nvPr/>
        </p:nvSpPr>
        <p:spPr>
          <a:xfrm>
            <a:off x="1160134" y="2522637"/>
            <a:ext cx="2423182" cy="7786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145" b="1" dirty="0">
                <a:solidFill>
                  <a:srgbClr val="FF6B35"/>
                </a:solidFill>
              </a:rPr>
              <a:t>Q = m · L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1223200" y="3387030"/>
            <a:ext cx="2297023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800"/>
              </a:lnSpc>
              <a:buNone/>
            </a:pPr>
            <a:pPr algn="ctr" indent="0" marL="0">
              <a:lnSpc>
                <a:spcPts val="1800"/>
              </a:lnSpc>
              <a:buNone/>
            </a:pPr>
            <a:r>
              <a:rPr lang="en-US" sz="987" b="1" dirty="0">
                <a:solidFill>
                  <a:srgbClr val="E0E0E0"/>
                </a:solidFill>
              </a:rPr>
              <a:t>Q</a:t>
            </a:r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 : Chaleur échangée (J)</a:t>
            </a:r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
</a:t>
            </a:r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 </a:t>
            </a:r>
            <a:pPr algn="ctr" indent="0" marL="0">
              <a:lnSpc>
                <a:spcPts val="1800"/>
              </a:lnSpc>
              <a:buNone/>
            </a:pPr>
            <a:r>
              <a:rPr lang="en-US" sz="987" b="1" dirty="0">
                <a:solidFill>
                  <a:srgbClr val="E0E0E0"/>
                </a:solidFill>
              </a:rPr>
              <a:t>m</a:t>
            </a:r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 : Masse (kg)</a:t>
            </a:r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
</a:t>
            </a:r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 </a:t>
            </a:r>
            <a:pPr algn="ctr" indent="0" marL="0">
              <a:lnSpc>
                <a:spcPts val="1800"/>
              </a:lnSpc>
              <a:buNone/>
            </a:pPr>
            <a:r>
              <a:rPr lang="en-US" sz="987" b="1" dirty="0">
                <a:solidFill>
                  <a:srgbClr val="E0E0E0"/>
                </a:solidFill>
              </a:rPr>
              <a:t>L</a:t>
            </a:r>
            <a:pPr algn="ctr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 : Chaleur latente massique (J/kg)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16261"/>
            <a:ext cx="200025" cy="235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14900" y="1516261"/>
            <a:ext cx="36576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FFFF"/>
                </a:solidFill>
              </a:rPr>
              <a:t>Température Constante</a:t>
            </a:r>
            <a:endParaRPr lang="en-US" sz="1397" dirty="0"/>
          </a:p>
        </p:txBody>
      </p:sp>
      <p:sp>
        <p:nvSpPr>
          <p:cNvPr id="9" name="Text 5"/>
          <p:cNvSpPr/>
          <p:nvPr/>
        </p:nvSpPr>
        <p:spPr>
          <a:xfrm>
            <a:off x="4914900" y="1860947"/>
            <a:ext cx="36576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Lors d'un changement d'état (fusion, vaporisation), la température reste stable malgré l'apport ou le retrait de chaleur.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703909"/>
            <a:ext cx="250031" cy="2357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64906" y="2703909"/>
            <a:ext cx="360759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FFFF"/>
                </a:solidFill>
              </a:rPr>
              <a:t>Énergie de Liaison</a:t>
            </a:r>
            <a:endParaRPr lang="en-US" sz="1397" dirty="0"/>
          </a:p>
        </p:txBody>
      </p:sp>
      <p:sp>
        <p:nvSpPr>
          <p:cNvPr id="12" name="Text 7"/>
          <p:cNvSpPr/>
          <p:nvPr/>
        </p:nvSpPr>
        <p:spPr>
          <a:xfrm>
            <a:off x="4964906" y="3048595"/>
            <a:ext cx="3607594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L'énergie thermique sert à rompre ou former les liaisons intermoléculaires, et non à augmenter l'agitation thermique.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891558"/>
            <a:ext cx="200025" cy="23574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914900" y="3891558"/>
            <a:ext cx="36576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FFFF"/>
                </a:solidFill>
              </a:rPr>
              <a:t>Exemple : La Glace</a:t>
            </a:r>
            <a:endParaRPr lang="en-US" sz="1397" dirty="0"/>
          </a:p>
        </p:txBody>
      </p:sp>
      <p:sp>
        <p:nvSpPr>
          <p:cNvPr id="15" name="Text 9"/>
          <p:cNvSpPr/>
          <p:nvPr/>
        </p:nvSpPr>
        <p:spPr>
          <a:xfrm>
            <a:off x="4914900" y="4236244"/>
            <a:ext cx="36576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E0E0E0"/>
                </a:solidFill>
              </a:rPr>
              <a:t>Pour faire fondre 1 kg de glace à 0°C en eau à 0°C, il faut fournir une chaleur égale à sa chaleur latente de fusion.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2509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5447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FFFFFF"/>
                </a:solidFill>
              </a:rPr>
              <a:t>Principes de la Calorimétrie</a:t>
            </a:r>
            <a:endParaRPr lang="en-US" sz="2862" dirty="0"/>
          </a:p>
        </p:txBody>
      </p:sp>
      <p:sp>
        <p:nvSpPr>
          <p:cNvPr id="4" name="Shape 1"/>
          <p:cNvSpPr/>
          <p:nvPr/>
        </p:nvSpPr>
        <p:spPr>
          <a:xfrm>
            <a:off x="1491007" y="1401961"/>
            <a:ext cx="6161987" cy="1816298"/>
          </a:xfrm>
          <a:prstGeom prst="rect">
            <a:avLst/>
          </a:prstGeom>
          <a:solidFill>
            <a:srgbClr val="2A2A2A"/>
          </a:solidFill>
          <a:ln/>
        </p:spPr>
      </p:sp>
      <p:sp>
        <p:nvSpPr>
          <p:cNvPr id="5" name="Text 2"/>
          <p:cNvSpPr/>
          <p:nvPr/>
        </p:nvSpPr>
        <p:spPr>
          <a:xfrm>
            <a:off x="2205382" y="1687711"/>
            <a:ext cx="1049573" cy="7786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5400"/>
              </a:lnSpc>
              <a:buNone/>
            </a:pPr>
            <a:r>
              <a:rPr lang="en-US" sz="4145" b="1" spc="4" kern="0" dirty="0">
                <a:solidFill>
                  <a:srgbClr val="FF6B35"/>
                </a:solidFill>
              </a:rPr>
              <a:t>Σ Q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3254955" y="1907381"/>
            <a:ext cx="2589805" cy="6482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439" b="1" baseline="-40000" spc="4" kern="0" dirty="0">
                <a:solidFill>
                  <a:srgbClr val="FF6B35"/>
                </a:solidFill>
              </a:rPr>
              <a:t>échangée</a:t>
            </a:r>
            <a:endParaRPr lang="en-US" sz="3439" dirty="0"/>
          </a:p>
        </p:txBody>
      </p:sp>
      <p:sp>
        <p:nvSpPr>
          <p:cNvPr id="7" name="Text 4"/>
          <p:cNvSpPr/>
          <p:nvPr/>
        </p:nvSpPr>
        <p:spPr>
          <a:xfrm>
            <a:off x="5844760" y="1687711"/>
            <a:ext cx="1093859" cy="7786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5400"/>
              </a:lnSpc>
              <a:buNone/>
            </a:pPr>
            <a:r>
              <a:rPr lang="en-US" sz="4145" b="1" spc="4" kern="0" dirty="0">
                <a:solidFill>
                  <a:srgbClr val="FF6B35"/>
                </a:solidFill>
              </a:rPr>
              <a:t>= 0</a:t>
            </a:r>
            <a:endParaRPr lang="en-US" sz="4145" dirty="0"/>
          </a:p>
        </p:txBody>
      </p:sp>
      <p:sp>
        <p:nvSpPr>
          <p:cNvPr id="8" name="Text 5"/>
          <p:cNvSpPr/>
          <p:nvPr/>
        </p:nvSpPr>
        <p:spPr>
          <a:xfrm>
            <a:off x="2205382" y="2698552"/>
            <a:ext cx="4733237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spc="2" kern="0" dirty="0">
                <a:solidFill>
                  <a:srgbClr val="E0E0E0"/>
                </a:solidFill>
              </a:rPr>
              <a:t>Loi de Conservation de l'Énergie</a:t>
            </a:r>
            <a:endParaRPr lang="en-US" sz="1269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831729"/>
            <a:ext cx="228600" cy="228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07256" y="3789759"/>
            <a:ext cx="1571876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ECDC4"/>
                </a:solidFill>
              </a:rPr>
              <a:t>Système Isolé</a:t>
            </a:r>
            <a:endParaRPr lang="en-US" sz="1602" dirty="0"/>
          </a:p>
        </p:txBody>
      </p:sp>
      <p:sp>
        <p:nvSpPr>
          <p:cNvPr id="11" name="Text 7"/>
          <p:cNvSpPr/>
          <p:nvPr/>
        </p:nvSpPr>
        <p:spPr>
          <a:xfrm>
            <a:off x="571500" y="4245173"/>
            <a:ext cx="3786188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Dans un calorimètre idéal, aucun échange de chaleur n'a lieu avec l'extérieur. L'énergie totale reste constante au sein du système.</a:t>
            </a:r>
            <a:endParaRPr lang="en-US" sz="1159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3" y="3831729"/>
            <a:ext cx="285750" cy="2286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179219" y="3789759"/>
            <a:ext cx="2316194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ECDC4"/>
                </a:solidFill>
              </a:rPr>
              <a:t>Équilibre Thermique</a:t>
            </a:r>
            <a:endParaRPr lang="en-US" sz="1602" dirty="0"/>
          </a:p>
        </p:txBody>
      </p:sp>
      <p:sp>
        <p:nvSpPr>
          <p:cNvPr id="14" name="Text 9"/>
          <p:cNvSpPr/>
          <p:nvPr/>
        </p:nvSpPr>
        <p:spPr>
          <a:xfrm>
            <a:off x="4786313" y="4245173"/>
            <a:ext cx="3786188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E0E0E0"/>
                </a:solidFill>
              </a:rPr>
              <a:t>La chaleur cédée par les corps chauds est intégralement absorbée par les corps froids jusqu'à ce que tout le système atteigne une température unique.</a:t>
            </a:r>
            <a:endParaRPr lang="en-US" sz="1159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2026-02-20T11:49:41Z</dcterms:created>
  <dcterms:modified xsi:type="dcterms:W3CDTF">2026-02-20T11:49:41Z</dcterms:modified>
</cp:coreProperties>
</file>