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000625" cy="5143500"/>
          </a:xfrm>
          <a:prstGeom prst="rect">
            <a:avLst/>
          </a:prstGeom>
          <a:solidFill>
            <a:srgbClr val="1B3B36"/>
          </a:solidFill>
          <a:ln/>
        </p:spPr>
      </p:sp>
      <p:sp>
        <p:nvSpPr>
          <p:cNvPr id="4" name="Text 1"/>
          <p:cNvSpPr/>
          <p:nvPr/>
        </p:nvSpPr>
        <p:spPr>
          <a:xfrm>
            <a:off x="571500" y="1606730"/>
            <a:ext cx="4143375" cy="1105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FFFFFF"/>
                </a:solidFill>
              </a:rPr>
              <a:t>Hydraulique Urbaine</a:t>
            </a:r>
            <a:endParaRPr lang="en-US" sz="3294" dirty="0"/>
          </a:p>
        </p:txBody>
      </p:sp>
      <p:sp>
        <p:nvSpPr>
          <p:cNvPr id="5" name="Text 2"/>
          <p:cNvSpPr/>
          <p:nvPr/>
        </p:nvSpPr>
        <p:spPr>
          <a:xfrm>
            <a:off x="571500" y="2969735"/>
            <a:ext cx="2857500" cy="701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FFFFF">
                    <a:alpha val="90000"/>
                  </a:srgbClr>
                </a:solidFill>
              </a:rPr>
              <a:t>Gestion, Distribution et Assainissement de l'Eau en Milieu Urbain</a:t>
            </a:r>
            <a:endParaRPr lang="en-US" sz="1269" dirty="0"/>
          </a:p>
        </p:txBody>
      </p:sp>
      <p:sp>
        <p:nvSpPr>
          <p:cNvPr id="6" name="Text 3"/>
          <p:cNvSpPr/>
          <p:nvPr/>
        </p:nvSpPr>
        <p:spPr>
          <a:xfrm>
            <a:off x="5143500" y="2769989"/>
            <a:ext cx="2991808" cy="19448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3500"/>
              </a:lnSpc>
              <a:buNone/>
            </a:pPr>
            <a:r>
              <a:rPr lang="en-US" sz="11025" dirty="0">
                <a:solidFill>
                  <a:srgbClr val="86EFAC">
                    <a:alpha val="10000"/>
                  </a:srgbClr>
                </a:solidFill>
              </a:rPr>
              <a:t>H2O</a:t>
            </a:r>
            <a:endParaRPr lang="en-US" sz="110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1189267"/>
            <a:ext cx="4886325" cy="1015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500"/>
              </a:lnSpc>
              <a:buNone/>
            </a:pPr>
            <a:r>
              <a:rPr lang="en-US" sz="2862" b="1" dirty="0">
                <a:solidFill>
                  <a:srgbClr val="1B3B36"/>
                </a:solidFill>
              </a:rPr>
              <a:t>Vers une Gestion Durable</a:t>
            </a:r>
            <a:endParaRPr lang="en-US" sz="2862" dirty="0"/>
          </a:p>
        </p:txBody>
      </p:sp>
      <p:sp>
        <p:nvSpPr>
          <p:cNvPr id="4" name="Text 1"/>
          <p:cNvSpPr/>
          <p:nvPr/>
        </p:nvSpPr>
        <p:spPr>
          <a:xfrm>
            <a:off x="571500" y="2490825"/>
            <a:ext cx="4886325" cy="8229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269" dirty="0">
                <a:solidFill>
                  <a:srgbClr val="3E5C56"/>
                </a:solidFill>
              </a:rPr>
              <a:t>L'hydraulique urbaine n'est plus seulement une question d'ingénierie, mais un pilier de la résilience urbaine face aux défis climatiques.</a:t>
            </a:r>
            <a:endParaRPr lang="en-US" sz="1269" dirty="0"/>
          </a:p>
        </p:txBody>
      </p:sp>
      <p:sp>
        <p:nvSpPr>
          <p:cNvPr id="5" name="Text 2"/>
          <p:cNvSpPr/>
          <p:nvPr/>
        </p:nvSpPr>
        <p:spPr>
          <a:xfrm>
            <a:off x="571500" y="3599501"/>
            <a:ext cx="4886325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Approche intégrée de la ressource en eau.</a:t>
            </a:r>
            <a:endParaRPr lang="en-US" sz="987" dirty="0"/>
          </a:p>
        </p:txBody>
      </p:sp>
      <p:sp>
        <p:nvSpPr>
          <p:cNvPr id="6" name="Text 3"/>
          <p:cNvSpPr/>
          <p:nvPr/>
        </p:nvSpPr>
        <p:spPr>
          <a:xfrm>
            <a:off x="571500" y="3937043"/>
            <a:ext cx="4886325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Protection active de la biodiversité urbaine.</a:t>
            </a:r>
            <a:endParaRPr lang="en-US" sz="987" dirty="0"/>
          </a:p>
        </p:txBody>
      </p:sp>
      <p:sp>
        <p:nvSpPr>
          <p:cNvPr id="7" name="Text 4"/>
          <p:cNvSpPr/>
          <p:nvPr/>
        </p:nvSpPr>
        <p:spPr>
          <a:xfrm>
            <a:off x="571500" y="4274586"/>
            <a:ext cx="4886325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Innovation technologique et Smart Water.</a:t>
            </a:r>
            <a:endParaRPr lang="en-US" sz="987" dirty="0"/>
          </a:p>
        </p:txBody>
      </p:sp>
      <p:sp>
        <p:nvSpPr>
          <p:cNvPr id="8" name="Shape 5"/>
          <p:cNvSpPr/>
          <p:nvPr/>
        </p:nvSpPr>
        <p:spPr>
          <a:xfrm>
            <a:off x="5886450" y="0"/>
            <a:ext cx="3257550" cy="5143500"/>
          </a:xfrm>
          <a:prstGeom prst="rect">
            <a:avLst/>
          </a:prstGeom>
          <a:solidFill>
            <a:srgbClr val="1B3B36"/>
          </a:solidFill>
          <a:ln/>
        </p:spPr>
      </p:sp>
      <p:sp>
        <p:nvSpPr>
          <p:cNvPr id="9" name="Text 6"/>
          <p:cNvSpPr/>
          <p:nvPr/>
        </p:nvSpPr>
        <p:spPr>
          <a:xfrm>
            <a:off x="6223741" y="2415480"/>
            <a:ext cx="2582968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704" dirty="0">
                <a:solidFill>
                  <a:srgbClr val="86EFAC"/>
                </a:solidFill>
              </a:rPr>
              <a:t>Merci de votre attention</a:t>
            </a:r>
            <a:endParaRPr lang="en-US" sz="1704" dirty="0"/>
          </a:p>
        </p:txBody>
      </p:sp>
      <p:sp>
        <p:nvSpPr>
          <p:cNvPr id="10" name="Text 7"/>
          <p:cNvSpPr/>
          <p:nvPr/>
        </p:nvSpPr>
        <p:spPr>
          <a:xfrm>
            <a:off x="7206314" y="3534370"/>
            <a:ext cx="2080561" cy="17520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200"/>
              </a:lnSpc>
              <a:buNone/>
            </a:pPr>
            <a:r>
              <a:rPr lang="en-US" sz="9922" dirty="0">
                <a:solidFill>
                  <a:srgbClr val="86EFAC">
                    <a:alpha val="5000"/>
                  </a:srgbClr>
                </a:solidFill>
              </a:rPr>
              <a:t>FIN</a:t>
            </a:r>
            <a:endParaRPr lang="en-US" sz="992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856106"/>
            <a:ext cx="4972050" cy="5661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1B3B36"/>
                </a:solidFill>
              </a:rPr>
              <a:t>Définition &amp; Objectifs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1707998"/>
            <a:ext cx="4972050" cy="548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269" dirty="0">
                <a:solidFill>
                  <a:srgbClr val="1B3B36"/>
                </a:solidFill>
              </a:rPr>
              <a:t>L'hydraulique urbaine est la branche du génie civil dédiée à la gestion optimisée de l'eau dans les zones urbaines.</a:t>
            </a:r>
            <a:endParaRPr lang="en-US" sz="1269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535222"/>
            <a:ext cx="171450" cy="2000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85825" y="2535222"/>
            <a:ext cx="4657725" cy="389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Assurer un approvisionnement continu en eau potable de haute qualité.</a:t>
            </a:r>
            <a:endParaRPr lang="en-US" sz="987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088863"/>
            <a:ext cx="171450" cy="2000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5825" y="3088863"/>
            <a:ext cx="4657725" cy="389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Collecter et traiter efficacement les eaux usées pour protéger l'environnement.</a:t>
            </a:r>
            <a:endParaRPr lang="en-US" sz="987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42503"/>
            <a:ext cx="171450" cy="20002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885825" y="3642503"/>
            <a:ext cx="4657725" cy="389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Maîtriser le ruissellement pluvial pour prévenir les inondations urbaines.</a:t>
            </a:r>
            <a:endParaRPr lang="en-US" sz="987" dirty="0"/>
          </a:p>
        </p:txBody>
      </p:sp>
      <p:sp>
        <p:nvSpPr>
          <p:cNvPr id="11" name="Shape 5"/>
          <p:cNvSpPr/>
          <p:nvPr/>
        </p:nvSpPr>
        <p:spPr>
          <a:xfrm>
            <a:off x="5829300" y="0"/>
            <a:ext cx="3314700" cy="5143500"/>
          </a:xfrm>
          <a:prstGeom prst="rect">
            <a:avLst/>
          </a:prstGeom>
          <a:solidFill>
            <a:srgbClr val="1B3B36"/>
          </a:solidFill>
          <a:ln/>
        </p:spPr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172" y="1347490"/>
            <a:ext cx="342900" cy="45720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6904267" y="1876127"/>
            <a:ext cx="1164738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050" spc="2" kern="0" dirty="0">
                <a:solidFill>
                  <a:srgbClr val="FFFFFF"/>
                </a:solidFill>
              </a:rPr>
              <a:t>Distribution</a:t>
            </a:r>
            <a:endParaRPr lang="en-US" sz="105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8022" y="2349401"/>
            <a:ext cx="457200" cy="45720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97473" y="2878038"/>
            <a:ext cx="1378325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050" spc="2" kern="0" dirty="0">
                <a:solidFill>
                  <a:srgbClr val="FFFFFF"/>
                </a:solidFill>
              </a:rPr>
              <a:t>Assainissement</a:t>
            </a:r>
            <a:endParaRPr lang="en-US" sz="1050" dirty="0"/>
          </a:p>
        </p:txBody>
      </p:sp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8022" y="3351312"/>
            <a:ext cx="457200" cy="457200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7072787" y="3879949"/>
            <a:ext cx="827698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050" spc="2" kern="0" dirty="0">
                <a:solidFill>
                  <a:srgbClr val="FFFFFF"/>
                </a:solidFill>
              </a:rPr>
              <a:t>Drainage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686175" cy="2912194"/>
          </a:xfrm>
          <a:prstGeom prst="rect">
            <a:avLst/>
          </a:prstGeom>
          <a:solidFill>
            <a:srgbClr val="3E5C56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820527"/>
            <a:ext cx="2971800" cy="82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121" b="1" dirty="0">
                <a:solidFill>
                  <a:srgbClr val="FFFFFF"/>
                </a:solidFill>
              </a:rPr>
              <a:t>Le Cycle Anthropique</a:t>
            </a:r>
            <a:endParaRPr lang="en-US" sz="2121" dirty="0"/>
          </a:p>
        </p:txBody>
      </p:sp>
      <p:sp>
        <p:nvSpPr>
          <p:cNvPr id="5" name="Text 2"/>
          <p:cNvSpPr/>
          <p:nvPr/>
        </p:nvSpPr>
        <p:spPr>
          <a:xfrm>
            <a:off x="428625" y="1854919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</a:rPr>
              <a:t>Contrairement au cycle naturel, le cycle urbain est une intervention humaine directe pour détourner, utiliser et restituer l'eau au milieu naturel après traitement.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114800" y="614363"/>
            <a:ext cx="139063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6EFAC"/>
                </a:solidFill>
              </a:rPr>
              <a:t>01</a:t>
            </a:r>
            <a:endParaRPr lang="en-US" sz="2592" dirty="0"/>
          </a:p>
        </p:txBody>
      </p:sp>
      <p:sp>
        <p:nvSpPr>
          <p:cNvPr id="7" name="Text 4"/>
          <p:cNvSpPr/>
          <p:nvPr/>
        </p:nvSpPr>
        <p:spPr>
          <a:xfrm>
            <a:off x="4114800" y="992981"/>
            <a:ext cx="139063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B3B36"/>
                </a:solidFill>
              </a:rPr>
              <a:t>Captage</a:t>
            </a:r>
            <a:endParaRPr lang="en-US" sz="1090" dirty="0"/>
          </a:p>
        </p:txBody>
      </p:sp>
      <p:sp>
        <p:nvSpPr>
          <p:cNvPr id="8" name="Text 5"/>
          <p:cNvSpPr/>
          <p:nvPr/>
        </p:nvSpPr>
        <p:spPr>
          <a:xfrm>
            <a:off x="4114800" y="1243013"/>
            <a:ext cx="1390631" cy="466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Prélèvement dans les nappes phréatiques ou cours d'eau.</a:t>
            </a:r>
            <a:endParaRPr lang="en-US" sz="834" dirty="0"/>
          </a:p>
        </p:txBody>
      </p:sp>
      <p:sp>
        <p:nvSpPr>
          <p:cNvPr id="9" name="Text 6"/>
          <p:cNvSpPr/>
          <p:nvPr/>
        </p:nvSpPr>
        <p:spPr>
          <a:xfrm>
            <a:off x="5648306" y="614363"/>
            <a:ext cx="139065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6EFAC"/>
                </a:solidFill>
              </a:rPr>
              <a:t>02</a:t>
            </a:r>
            <a:endParaRPr lang="en-US" sz="2592" dirty="0"/>
          </a:p>
        </p:txBody>
      </p:sp>
      <p:sp>
        <p:nvSpPr>
          <p:cNvPr id="10" name="Text 7"/>
          <p:cNvSpPr/>
          <p:nvPr/>
        </p:nvSpPr>
        <p:spPr>
          <a:xfrm>
            <a:off x="5648306" y="992981"/>
            <a:ext cx="139065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B3B36"/>
                </a:solidFill>
              </a:rPr>
              <a:t>Traitement</a:t>
            </a:r>
            <a:endParaRPr lang="en-US" sz="1090" dirty="0"/>
          </a:p>
        </p:txBody>
      </p:sp>
      <p:sp>
        <p:nvSpPr>
          <p:cNvPr id="11" name="Text 8"/>
          <p:cNvSpPr/>
          <p:nvPr/>
        </p:nvSpPr>
        <p:spPr>
          <a:xfrm>
            <a:off x="5648306" y="1243013"/>
            <a:ext cx="1390659" cy="466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Potabilisation de l'eau brute selon les normes sanitaires.</a:t>
            </a:r>
            <a:endParaRPr lang="en-US" sz="834" dirty="0"/>
          </a:p>
        </p:txBody>
      </p:sp>
      <p:sp>
        <p:nvSpPr>
          <p:cNvPr id="12" name="Text 9"/>
          <p:cNvSpPr/>
          <p:nvPr/>
        </p:nvSpPr>
        <p:spPr>
          <a:xfrm>
            <a:off x="7181841" y="614363"/>
            <a:ext cx="139065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6EFAC"/>
                </a:solidFill>
              </a:rPr>
              <a:t>03</a:t>
            </a:r>
            <a:endParaRPr lang="en-US" sz="2592" dirty="0"/>
          </a:p>
        </p:txBody>
      </p:sp>
      <p:sp>
        <p:nvSpPr>
          <p:cNvPr id="13" name="Text 10"/>
          <p:cNvSpPr/>
          <p:nvPr/>
        </p:nvSpPr>
        <p:spPr>
          <a:xfrm>
            <a:off x="7181841" y="992981"/>
            <a:ext cx="139065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B3B36"/>
                </a:solidFill>
              </a:rPr>
              <a:t>Distribution</a:t>
            </a:r>
            <a:endParaRPr lang="en-US" sz="1090" dirty="0"/>
          </a:p>
        </p:txBody>
      </p:sp>
      <p:sp>
        <p:nvSpPr>
          <p:cNvPr id="14" name="Text 11"/>
          <p:cNvSpPr/>
          <p:nvPr/>
        </p:nvSpPr>
        <p:spPr>
          <a:xfrm>
            <a:off x="7181841" y="1243013"/>
            <a:ext cx="1390659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Acheminement vers les usagers via les réseaux.</a:t>
            </a:r>
            <a:endParaRPr lang="en-US" sz="834" dirty="0"/>
          </a:p>
        </p:txBody>
      </p:sp>
      <p:sp>
        <p:nvSpPr>
          <p:cNvPr id="15" name="Text 12"/>
          <p:cNvSpPr/>
          <p:nvPr/>
        </p:nvSpPr>
        <p:spPr>
          <a:xfrm>
            <a:off x="4114800" y="1894880"/>
            <a:ext cx="139063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6EFAC"/>
                </a:solidFill>
              </a:rPr>
              <a:t>04</a:t>
            </a:r>
            <a:endParaRPr lang="en-US" sz="2592" dirty="0"/>
          </a:p>
        </p:txBody>
      </p:sp>
      <p:sp>
        <p:nvSpPr>
          <p:cNvPr id="16" name="Text 13"/>
          <p:cNvSpPr/>
          <p:nvPr/>
        </p:nvSpPr>
        <p:spPr>
          <a:xfrm>
            <a:off x="4114800" y="2273498"/>
            <a:ext cx="1390631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B3B36"/>
                </a:solidFill>
              </a:rPr>
              <a:t>Consommation</a:t>
            </a:r>
            <a:endParaRPr lang="en-US" sz="1090" dirty="0"/>
          </a:p>
        </p:txBody>
      </p:sp>
      <p:sp>
        <p:nvSpPr>
          <p:cNvPr id="17" name="Text 14"/>
          <p:cNvSpPr/>
          <p:nvPr/>
        </p:nvSpPr>
        <p:spPr>
          <a:xfrm>
            <a:off x="4114800" y="2523530"/>
            <a:ext cx="1390631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Usage domestique, industriel et public.</a:t>
            </a:r>
            <a:endParaRPr lang="en-US" sz="834" dirty="0"/>
          </a:p>
        </p:txBody>
      </p:sp>
      <p:sp>
        <p:nvSpPr>
          <p:cNvPr id="18" name="Text 15"/>
          <p:cNvSpPr/>
          <p:nvPr/>
        </p:nvSpPr>
        <p:spPr>
          <a:xfrm>
            <a:off x="5648306" y="1894880"/>
            <a:ext cx="139065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6EFAC"/>
                </a:solidFill>
              </a:rPr>
              <a:t>05</a:t>
            </a:r>
            <a:endParaRPr lang="en-US" sz="2592" dirty="0"/>
          </a:p>
        </p:txBody>
      </p:sp>
      <p:sp>
        <p:nvSpPr>
          <p:cNvPr id="19" name="Text 16"/>
          <p:cNvSpPr/>
          <p:nvPr/>
        </p:nvSpPr>
        <p:spPr>
          <a:xfrm>
            <a:off x="5648306" y="2273498"/>
            <a:ext cx="139065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B3B36"/>
                </a:solidFill>
              </a:rPr>
              <a:t>Collecte</a:t>
            </a:r>
            <a:endParaRPr lang="en-US" sz="1090" dirty="0"/>
          </a:p>
        </p:txBody>
      </p:sp>
      <p:sp>
        <p:nvSpPr>
          <p:cNvPr id="20" name="Text 17"/>
          <p:cNvSpPr/>
          <p:nvPr/>
        </p:nvSpPr>
        <p:spPr>
          <a:xfrm>
            <a:off x="5648306" y="2523530"/>
            <a:ext cx="1390659" cy="466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Évacuation des eaux usées vers les stations d'épuration.</a:t>
            </a:r>
            <a:endParaRPr lang="en-US" sz="834" dirty="0"/>
          </a:p>
        </p:txBody>
      </p:sp>
      <p:sp>
        <p:nvSpPr>
          <p:cNvPr id="21" name="Text 18"/>
          <p:cNvSpPr/>
          <p:nvPr/>
        </p:nvSpPr>
        <p:spPr>
          <a:xfrm>
            <a:off x="7181841" y="1894880"/>
            <a:ext cx="139065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592" dirty="0">
                <a:solidFill>
                  <a:srgbClr val="86EFAC"/>
                </a:solidFill>
              </a:rPr>
              <a:t>06</a:t>
            </a:r>
            <a:endParaRPr lang="en-US" sz="2592" dirty="0"/>
          </a:p>
        </p:txBody>
      </p:sp>
      <p:sp>
        <p:nvSpPr>
          <p:cNvPr id="22" name="Text 19"/>
          <p:cNvSpPr/>
          <p:nvPr/>
        </p:nvSpPr>
        <p:spPr>
          <a:xfrm>
            <a:off x="7181841" y="2273498"/>
            <a:ext cx="139065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B3B36"/>
                </a:solidFill>
              </a:rPr>
              <a:t>Rejet</a:t>
            </a:r>
            <a:endParaRPr lang="en-US" sz="1090" dirty="0"/>
          </a:p>
        </p:txBody>
      </p:sp>
      <p:sp>
        <p:nvSpPr>
          <p:cNvPr id="23" name="Text 20"/>
          <p:cNvSpPr/>
          <p:nvPr/>
        </p:nvSpPr>
        <p:spPr>
          <a:xfrm>
            <a:off x="7181841" y="2523530"/>
            <a:ext cx="1390659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Retour de l'eau traitée dans le milieu naturel.</a:t>
            </a:r>
            <a:endParaRPr lang="en-US" sz="83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856106"/>
            <a:ext cx="3612114" cy="8543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36" b="1" dirty="0">
                <a:solidFill>
                  <a:srgbClr val="1B3B36"/>
                </a:solidFill>
              </a:rPr>
              <a:t>L'Approvisionnement en Eau Potable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571500" y="1910479"/>
            <a:ext cx="361211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3E5C56"/>
                </a:solidFill>
              </a:rPr>
              <a:t>Besoins &amp; Usages</a:t>
            </a:r>
            <a:endParaRPr lang="en-US" sz="1397" dirty="0"/>
          </a:p>
        </p:txBody>
      </p:sp>
      <p:sp>
        <p:nvSpPr>
          <p:cNvPr id="5" name="Text 2"/>
          <p:cNvSpPr/>
          <p:nvPr/>
        </p:nvSpPr>
        <p:spPr>
          <a:xfrm>
            <a:off x="571500" y="2255165"/>
            <a:ext cx="3612114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1B3B36"/>
                </a:solidFill>
              </a:rPr>
              <a:t>La planification d'un système AEP repose sur l'estimation précise des besoins domestiques, industriels et des services publics (incendie, nettoyage).</a:t>
            </a:r>
            <a:endParaRPr lang="en-US" sz="942" dirty="0"/>
          </a:p>
        </p:txBody>
      </p:sp>
      <p:sp>
        <p:nvSpPr>
          <p:cNvPr id="6" name="Text 3"/>
          <p:cNvSpPr/>
          <p:nvPr/>
        </p:nvSpPr>
        <p:spPr>
          <a:xfrm>
            <a:off x="571500" y="3000905"/>
            <a:ext cx="3612114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3E5C56"/>
                </a:solidFill>
              </a:rPr>
              <a:t>Qualité &amp; Santé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571500" y="3345591"/>
            <a:ext cx="3612114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1B3B36"/>
                </a:solidFill>
              </a:rPr>
              <a:t>L'eau doit répondre à des normes physico-chimiques et bactériologiques strictes. Les procédés de potabilisation garantissent une eau saine pour la population.</a:t>
            </a:r>
            <a:endParaRPr lang="en-US" sz="942" dirty="0"/>
          </a:p>
        </p:txBody>
      </p:sp>
      <p:sp>
        <p:nvSpPr>
          <p:cNvPr id="8" name="Shape 5"/>
          <p:cNvSpPr/>
          <p:nvPr/>
        </p:nvSpPr>
        <p:spPr>
          <a:xfrm>
            <a:off x="4612239" y="0"/>
            <a:ext cx="4531761" cy="5143500"/>
          </a:xfrm>
          <a:prstGeom prst="rect">
            <a:avLst/>
          </a:prstGeom>
          <a:solidFill>
            <a:srgbClr val="1B3B36"/>
          </a:solidFill>
          <a:ln/>
        </p:spPr>
      </p:sp>
      <p:sp>
        <p:nvSpPr>
          <p:cNvPr id="9" name="Text 6"/>
          <p:cNvSpPr/>
          <p:nvPr/>
        </p:nvSpPr>
        <p:spPr>
          <a:xfrm>
            <a:off x="5040864" y="700088"/>
            <a:ext cx="3531636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86EFAC"/>
                </a:solidFill>
              </a:rPr>
              <a:t>Composants du Système</a:t>
            </a:r>
            <a:endParaRPr lang="en-US" sz="1397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864" y="1225153"/>
            <a:ext cx="214313" cy="17145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340902" y="1116211"/>
            <a:ext cx="1380055" cy="389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Ouvrages de Captage</a:t>
            </a:r>
            <a:endParaRPr lang="en-US" sz="987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407" y="1225153"/>
            <a:ext cx="214313" cy="1714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192445" y="1116211"/>
            <a:ext cx="1380055" cy="389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Stations de Traitement</a:t>
            </a:r>
            <a:endParaRPr lang="en-US" sz="987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864" y="1814513"/>
            <a:ext cx="214313" cy="17145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340902" y="1705570"/>
            <a:ext cx="1380055" cy="389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Stations de Pompage</a:t>
            </a:r>
            <a:endParaRPr lang="en-US" sz="987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2407" y="1814513"/>
            <a:ext cx="214313" cy="17145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7192445" y="1705570"/>
            <a:ext cx="1380055" cy="389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Conduites d'Adduction</a:t>
            </a:r>
            <a:endParaRPr lang="en-US" sz="987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0864" y="2403872"/>
            <a:ext cx="214313" cy="17145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340902" y="2294930"/>
            <a:ext cx="1380055" cy="389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FFFFFF"/>
                </a:solidFill>
              </a:rPr>
              <a:t>Dispositifs de Mesure</a:t>
            </a:r>
            <a:endParaRPr lang="en-US" sz="9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686175" cy="5143500"/>
          </a:xfrm>
          <a:prstGeom prst="rect">
            <a:avLst/>
          </a:prstGeom>
          <a:solidFill>
            <a:srgbClr val="1B3B36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820527"/>
            <a:ext cx="2971800" cy="82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121" b="1" dirty="0">
                <a:solidFill>
                  <a:srgbClr val="FFFFFF"/>
                </a:solidFill>
              </a:rPr>
              <a:t>Stockage &amp; Distribution</a:t>
            </a:r>
            <a:endParaRPr lang="en-US" sz="2121" dirty="0"/>
          </a:p>
        </p:txBody>
      </p:sp>
      <p:sp>
        <p:nvSpPr>
          <p:cNvPr id="5" name="Text 2"/>
          <p:cNvSpPr/>
          <p:nvPr/>
        </p:nvSpPr>
        <p:spPr>
          <a:xfrm>
            <a:off x="428625" y="1783482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</a:rPr>
              <a:t>Les réservoirs, tels que les châteaux d'eau, jouent un rôle crucial dans la régulation de la pression et la garantie d'une réserve de sécurité pour la ville.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114800" y="742950"/>
            <a:ext cx="4457700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B3B36"/>
                </a:solidFill>
              </a:rPr>
              <a:t>Architecture des Réseaux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4114800" y="1209080"/>
            <a:ext cx="215741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E5C56"/>
                </a:solidFill>
              </a:rPr>
              <a:t>Réseaux Ramifiés</a:t>
            </a:r>
            <a:endParaRPr lang="en-US" sz="987" dirty="0"/>
          </a:p>
        </p:txBody>
      </p:sp>
      <p:sp>
        <p:nvSpPr>
          <p:cNvPr id="8" name="Text 5"/>
          <p:cNvSpPr/>
          <p:nvPr/>
        </p:nvSpPr>
        <p:spPr>
          <a:xfrm>
            <a:off x="4114800" y="1460897"/>
            <a:ext cx="215741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Structure en arbre, économique mais vulnérable : une rupture peut isoler tout un secteur.</a:t>
            </a:r>
            <a:endParaRPr lang="en-US" sz="834" dirty="0"/>
          </a:p>
        </p:txBody>
      </p:sp>
      <p:sp>
        <p:nvSpPr>
          <p:cNvPr id="9" name="Text 6"/>
          <p:cNvSpPr/>
          <p:nvPr/>
        </p:nvSpPr>
        <p:spPr>
          <a:xfrm>
            <a:off x="6415088" y="1209080"/>
            <a:ext cx="215741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E5C56"/>
                </a:solidFill>
              </a:rPr>
              <a:t>Réseaux Maillés</a:t>
            </a:r>
            <a:endParaRPr lang="en-US" sz="987" dirty="0"/>
          </a:p>
        </p:txBody>
      </p:sp>
      <p:sp>
        <p:nvSpPr>
          <p:cNvPr id="10" name="Text 7"/>
          <p:cNvSpPr/>
          <p:nvPr/>
        </p:nvSpPr>
        <p:spPr>
          <a:xfrm>
            <a:off x="6415088" y="1460897"/>
            <a:ext cx="215741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Boucles interconnectées offrant une meilleure fiabilité et une pression homogène.</a:t>
            </a:r>
            <a:endParaRPr lang="en-US" sz="834" dirty="0"/>
          </a:p>
        </p:txBody>
      </p:sp>
      <p:sp>
        <p:nvSpPr>
          <p:cNvPr id="11" name="Text 8"/>
          <p:cNvSpPr/>
          <p:nvPr/>
        </p:nvSpPr>
        <p:spPr>
          <a:xfrm>
            <a:off x="4114800" y="2146697"/>
            <a:ext cx="4457700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B3B36"/>
                </a:solidFill>
              </a:rPr>
              <a:t>Matériaux &amp; Composants</a:t>
            </a:r>
            <a:endParaRPr lang="en-US" sz="1397" dirty="0"/>
          </a:p>
        </p:txBody>
      </p:sp>
      <p:sp>
        <p:nvSpPr>
          <p:cNvPr id="12" name="Text 9"/>
          <p:cNvSpPr/>
          <p:nvPr/>
        </p:nvSpPr>
        <p:spPr>
          <a:xfrm>
            <a:off x="4114800" y="2569964"/>
            <a:ext cx="44577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Le choix des matériaux dépend de la pression, de la nature du sol et de la durabilité souhaitée.</a:t>
            </a:r>
            <a:endParaRPr lang="en-US" sz="834" dirty="0"/>
          </a:p>
        </p:txBody>
      </p:sp>
      <p:sp>
        <p:nvSpPr>
          <p:cNvPr id="13" name="Shape 10"/>
          <p:cNvSpPr/>
          <p:nvPr/>
        </p:nvSpPr>
        <p:spPr>
          <a:xfrm>
            <a:off x="4114800" y="3041452"/>
            <a:ext cx="804956" cy="164306"/>
          </a:xfrm>
          <a:prstGeom prst="rect">
            <a:avLst/>
          </a:prstGeom>
          <a:solidFill>
            <a:srgbClr val="86EFAC"/>
          </a:solidFill>
          <a:ln/>
        </p:spPr>
      </p:sp>
      <p:sp>
        <p:nvSpPr>
          <p:cNvPr id="14" name="Text 11"/>
          <p:cNvSpPr/>
          <p:nvPr/>
        </p:nvSpPr>
        <p:spPr>
          <a:xfrm>
            <a:off x="4114800" y="3041452"/>
            <a:ext cx="804956" cy="164306"/>
          </a:xfrm>
          <a:prstGeom prst="rect">
            <a:avLst/>
          </a:prstGeom>
          <a:noFill/>
          <a:ln/>
        </p:spPr>
        <p:txBody>
          <a:bodyPr wrap="none" lIns="102108" tIns="34036" rIns="102108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1B3B36"/>
                </a:solidFill>
              </a:rPr>
              <a:t>Fonte Ductile</a:t>
            </a:r>
            <a:endParaRPr lang="en-US" sz="683" dirty="0"/>
          </a:p>
        </p:txBody>
      </p:sp>
      <p:sp>
        <p:nvSpPr>
          <p:cNvPr id="15" name="Shape 12"/>
          <p:cNvSpPr/>
          <p:nvPr/>
        </p:nvSpPr>
        <p:spPr>
          <a:xfrm>
            <a:off x="5006625" y="3041452"/>
            <a:ext cx="356490" cy="164306"/>
          </a:xfrm>
          <a:prstGeom prst="rect">
            <a:avLst/>
          </a:prstGeom>
          <a:solidFill>
            <a:srgbClr val="86EFAC"/>
          </a:solidFill>
          <a:ln/>
        </p:spPr>
      </p:sp>
      <p:sp>
        <p:nvSpPr>
          <p:cNvPr id="16" name="Text 13"/>
          <p:cNvSpPr/>
          <p:nvPr/>
        </p:nvSpPr>
        <p:spPr>
          <a:xfrm>
            <a:off x="5006625" y="3041452"/>
            <a:ext cx="356490" cy="164306"/>
          </a:xfrm>
          <a:prstGeom prst="rect">
            <a:avLst/>
          </a:prstGeom>
          <a:noFill/>
          <a:ln/>
        </p:spPr>
        <p:txBody>
          <a:bodyPr wrap="none" lIns="102108" tIns="34036" rIns="102108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1B3B36"/>
                </a:solidFill>
              </a:rPr>
              <a:t>PVC</a:t>
            </a:r>
            <a:endParaRPr lang="en-US" sz="683" dirty="0"/>
          </a:p>
        </p:txBody>
      </p:sp>
      <p:sp>
        <p:nvSpPr>
          <p:cNvPr id="17" name="Shape 14"/>
          <p:cNvSpPr/>
          <p:nvPr/>
        </p:nvSpPr>
        <p:spPr>
          <a:xfrm>
            <a:off x="5449984" y="3041452"/>
            <a:ext cx="436494" cy="164306"/>
          </a:xfrm>
          <a:prstGeom prst="rect">
            <a:avLst/>
          </a:prstGeom>
          <a:solidFill>
            <a:srgbClr val="86EFAC"/>
          </a:solidFill>
          <a:ln/>
        </p:spPr>
      </p:sp>
      <p:sp>
        <p:nvSpPr>
          <p:cNvPr id="18" name="Text 15"/>
          <p:cNvSpPr/>
          <p:nvPr/>
        </p:nvSpPr>
        <p:spPr>
          <a:xfrm>
            <a:off x="5449984" y="3041452"/>
            <a:ext cx="436494" cy="164306"/>
          </a:xfrm>
          <a:prstGeom prst="rect">
            <a:avLst/>
          </a:prstGeom>
          <a:noFill/>
          <a:ln/>
        </p:spPr>
        <p:txBody>
          <a:bodyPr wrap="none" lIns="102108" tIns="34036" rIns="102108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1B3B36"/>
                </a:solidFill>
              </a:rPr>
              <a:t>PEHD</a:t>
            </a:r>
            <a:endParaRPr lang="en-US" sz="683" dirty="0"/>
          </a:p>
        </p:txBody>
      </p:sp>
      <p:sp>
        <p:nvSpPr>
          <p:cNvPr id="19" name="Shape 16"/>
          <p:cNvSpPr/>
          <p:nvPr/>
        </p:nvSpPr>
        <p:spPr>
          <a:xfrm>
            <a:off x="5973347" y="3041452"/>
            <a:ext cx="412803" cy="164306"/>
          </a:xfrm>
          <a:prstGeom prst="rect">
            <a:avLst/>
          </a:prstGeom>
          <a:solidFill>
            <a:srgbClr val="86EFAC"/>
          </a:solidFill>
          <a:ln/>
        </p:spPr>
      </p:sp>
      <p:sp>
        <p:nvSpPr>
          <p:cNvPr id="20" name="Text 17"/>
          <p:cNvSpPr/>
          <p:nvPr/>
        </p:nvSpPr>
        <p:spPr>
          <a:xfrm>
            <a:off x="5973347" y="3041452"/>
            <a:ext cx="412803" cy="164306"/>
          </a:xfrm>
          <a:prstGeom prst="rect">
            <a:avLst/>
          </a:prstGeom>
          <a:noFill/>
          <a:ln/>
        </p:spPr>
        <p:txBody>
          <a:bodyPr wrap="none" lIns="102108" tIns="34036" rIns="102108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683" b="1" dirty="0">
                <a:solidFill>
                  <a:srgbClr val="1B3B36"/>
                </a:solidFill>
              </a:rPr>
              <a:t>Acier</a:t>
            </a:r>
            <a:endParaRPr lang="en-US" sz="683" dirty="0"/>
          </a:p>
        </p:txBody>
      </p:sp>
      <p:sp>
        <p:nvSpPr>
          <p:cNvPr id="21" name="Text 18"/>
          <p:cNvSpPr/>
          <p:nvPr/>
        </p:nvSpPr>
        <p:spPr>
          <a:xfrm>
            <a:off x="4114800" y="3323630"/>
            <a:ext cx="445770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E5C56"/>
                </a:solidFill>
              </a:rPr>
              <a:t>Équipements de Contrôle</a:t>
            </a:r>
            <a:endParaRPr lang="en-US" sz="987" dirty="0"/>
          </a:p>
        </p:txBody>
      </p:sp>
      <p:sp>
        <p:nvSpPr>
          <p:cNvPr id="22" name="Text 19"/>
          <p:cNvSpPr/>
          <p:nvPr/>
        </p:nvSpPr>
        <p:spPr>
          <a:xfrm>
            <a:off x="4114800" y="3575447"/>
            <a:ext cx="44577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Vannes de sectionnement, ventouses, stabilisateurs de pression et compteurs sectoriels.</a:t>
            </a:r>
            <a:endParaRPr lang="en-US" sz="834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686175" cy="5143500"/>
          </a:xfrm>
          <a:prstGeom prst="rect">
            <a:avLst/>
          </a:prstGeom>
          <a:solidFill>
            <a:srgbClr val="1B3B36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820527"/>
            <a:ext cx="2971800" cy="82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121" b="1" dirty="0">
                <a:solidFill>
                  <a:srgbClr val="FFFFFF"/>
                </a:solidFill>
              </a:rPr>
              <a:t>Collecte &amp; Traitement</a:t>
            </a:r>
            <a:endParaRPr lang="en-US" sz="2121" dirty="0"/>
          </a:p>
        </p:txBody>
      </p:sp>
      <p:sp>
        <p:nvSpPr>
          <p:cNvPr id="5" name="Text 2"/>
          <p:cNvSpPr/>
          <p:nvPr/>
        </p:nvSpPr>
        <p:spPr>
          <a:xfrm>
            <a:off x="428625" y="1783482"/>
            <a:ext cx="2971800" cy="621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</a:rPr>
              <a:t>L'assainissement protège la santé publique en traitant les eaux avant leur retour au milieu naturel.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114800" y="671513"/>
            <a:ext cx="44577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3E5C56"/>
                </a:solidFill>
              </a:rPr>
              <a:t>Types d'Eaux Usées</a:t>
            </a:r>
            <a:endParaRPr lang="en-US" sz="1397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016198"/>
            <a:ext cx="192881" cy="19288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407694" y="1206205"/>
            <a:ext cx="282024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Eaux Domestiques</a:t>
            </a:r>
            <a:endParaRPr lang="en-US" sz="987" dirty="0"/>
          </a:p>
        </p:txBody>
      </p:sp>
      <p:sp>
        <p:nvSpPr>
          <p:cNvPr id="9" name="Text 5"/>
          <p:cNvSpPr/>
          <p:nvPr/>
        </p:nvSpPr>
        <p:spPr>
          <a:xfrm>
            <a:off x="4407694" y="1443735"/>
            <a:ext cx="2820246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Sanitaires et eaux ménagères (cuisine, salle de bain).</a:t>
            </a:r>
            <a:endParaRPr lang="en-US" sz="834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1675181"/>
            <a:ext cx="192881" cy="19288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407694" y="1865188"/>
            <a:ext cx="2845054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Eaux Industrielles</a:t>
            </a:r>
            <a:endParaRPr lang="en-US" sz="987" dirty="0"/>
          </a:p>
        </p:txBody>
      </p:sp>
      <p:sp>
        <p:nvSpPr>
          <p:cNvPr id="12" name="Text 7"/>
          <p:cNvSpPr/>
          <p:nvPr/>
        </p:nvSpPr>
        <p:spPr>
          <a:xfrm>
            <a:off x="4407694" y="2102718"/>
            <a:ext cx="2845054" cy="1600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Souvent prétraitées avant rejet dans le réseau public.</a:t>
            </a:r>
            <a:endParaRPr lang="en-US" sz="834" dirty="0"/>
          </a:p>
        </p:txBody>
      </p:sp>
      <p:sp>
        <p:nvSpPr>
          <p:cNvPr id="13" name="Text 8"/>
          <p:cNvSpPr/>
          <p:nvPr/>
        </p:nvSpPr>
        <p:spPr>
          <a:xfrm>
            <a:off x="4114800" y="2491327"/>
            <a:ext cx="44577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3E5C56"/>
                </a:solidFill>
              </a:rPr>
              <a:t>Le Processus en STEP</a:t>
            </a:r>
            <a:endParaRPr lang="en-US" sz="1397" dirty="0"/>
          </a:p>
        </p:txBody>
      </p:sp>
      <p:sp>
        <p:nvSpPr>
          <p:cNvPr id="14" name="Shape 9"/>
          <p:cNvSpPr/>
          <p:nvPr/>
        </p:nvSpPr>
        <p:spPr>
          <a:xfrm>
            <a:off x="4114800" y="2839585"/>
            <a:ext cx="645923" cy="173236"/>
          </a:xfrm>
          <a:prstGeom prst="rect">
            <a:avLst/>
          </a:prstGeom>
          <a:solidFill>
            <a:srgbClr val="3E5C56"/>
          </a:solidFill>
          <a:ln/>
        </p:spPr>
      </p:sp>
      <p:sp>
        <p:nvSpPr>
          <p:cNvPr id="15" name="Text 10"/>
          <p:cNvSpPr/>
          <p:nvPr/>
        </p:nvSpPr>
        <p:spPr>
          <a:xfrm>
            <a:off x="4114800" y="2839585"/>
            <a:ext cx="645923" cy="173236"/>
          </a:xfrm>
          <a:prstGeom prst="rect">
            <a:avLst/>
          </a:prstGeom>
          <a:noFill/>
          <a:ln/>
        </p:spPr>
        <p:txBody>
          <a:bodyPr wrap="square" lIns="102108" tIns="34036" rIns="102108" bIns="34036" rtlCol="0" anchor="t">
            <a:spAutoFit/>
          </a:bodyPr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21" spc="1" kern="0" dirty="0">
                <a:solidFill>
                  <a:srgbClr val="FFFFFF"/>
                </a:solidFill>
              </a:rPr>
              <a:t>Physique</a:t>
            </a:r>
            <a:endParaRPr lang="en-US" sz="621" dirty="0"/>
          </a:p>
        </p:txBody>
      </p:sp>
      <p:sp>
        <p:nvSpPr>
          <p:cNvPr id="16" name="Text 11"/>
          <p:cNvSpPr/>
          <p:nvPr/>
        </p:nvSpPr>
        <p:spPr>
          <a:xfrm>
            <a:off x="4114800" y="3084258"/>
            <a:ext cx="1426462" cy="26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27" dirty="0">
                <a:solidFill>
                  <a:srgbClr val="1B3B36"/>
                </a:solidFill>
              </a:rPr>
              <a:t>Dégrillage, dessablage et déshuilage.</a:t>
            </a:r>
            <a:endParaRPr lang="en-US" sz="727" dirty="0"/>
          </a:p>
        </p:txBody>
      </p:sp>
      <p:sp>
        <p:nvSpPr>
          <p:cNvPr id="17" name="Shape 12"/>
          <p:cNvSpPr/>
          <p:nvPr/>
        </p:nvSpPr>
        <p:spPr>
          <a:xfrm>
            <a:off x="5630419" y="2839585"/>
            <a:ext cx="773534" cy="173236"/>
          </a:xfrm>
          <a:prstGeom prst="rect">
            <a:avLst/>
          </a:prstGeom>
          <a:solidFill>
            <a:srgbClr val="3E5C56"/>
          </a:solidFill>
          <a:ln/>
        </p:spPr>
      </p:sp>
      <p:sp>
        <p:nvSpPr>
          <p:cNvPr id="18" name="Text 13"/>
          <p:cNvSpPr/>
          <p:nvPr/>
        </p:nvSpPr>
        <p:spPr>
          <a:xfrm>
            <a:off x="5630419" y="2839585"/>
            <a:ext cx="773534" cy="173236"/>
          </a:xfrm>
          <a:prstGeom prst="rect">
            <a:avLst/>
          </a:prstGeom>
          <a:noFill/>
          <a:ln/>
        </p:spPr>
        <p:txBody>
          <a:bodyPr wrap="square" lIns="102108" tIns="34036" rIns="102108" bIns="34036" rtlCol="0" anchor="t">
            <a:spAutoFit/>
          </a:bodyPr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21" spc="1" kern="0" dirty="0">
                <a:solidFill>
                  <a:srgbClr val="FFFFFF"/>
                </a:solidFill>
              </a:rPr>
              <a:t>Biologique</a:t>
            </a:r>
            <a:endParaRPr lang="en-US" sz="621" dirty="0"/>
          </a:p>
        </p:txBody>
      </p:sp>
      <p:sp>
        <p:nvSpPr>
          <p:cNvPr id="19" name="Text 14"/>
          <p:cNvSpPr/>
          <p:nvPr/>
        </p:nvSpPr>
        <p:spPr>
          <a:xfrm>
            <a:off x="5630419" y="3084258"/>
            <a:ext cx="1426462" cy="26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27" dirty="0">
                <a:solidFill>
                  <a:srgbClr val="1B3B36"/>
                </a:solidFill>
              </a:rPr>
              <a:t>Dégradation de la matière organique par des bactéries.</a:t>
            </a:r>
            <a:endParaRPr lang="en-US" sz="727" dirty="0"/>
          </a:p>
        </p:txBody>
      </p:sp>
      <p:sp>
        <p:nvSpPr>
          <p:cNvPr id="20" name="Shape 15"/>
          <p:cNvSpPr/>
          <p:nvPr/>
        </p:nvSpPr>
        <p:spPr>
          <a:xfrm>
            <a:off x="7146038" y="2839585"/>
            <a:ext cx="659457" cy="173236"/>
          </a:xfrm>
          <a:prstGeom prst="rect">
            <a:avLst/>
          </a:prstGeom>
          <a:solidFill>
            <a:srgbClr val="3E5C56"/>
          </a:solidFill>
          <a:ln/>
        </p:spPr>
      </p:sp>
      <p:sp>
        <p:nvSpPr>
          <p:cNvPr id="21" name="Text 16"/>
          <p:cNvSpPr/>
          <p:nvPr/>
        </p:nvSpPr>
        <p:spPr>
          <a:xfrm>
            <a:off x="7146038" y="2839585"/>
            <a:ext cx="659457" cy="173236"/>
          </a:xfrm>
          <a:prstGeom prst="rect">
            <a:avLst/>
          </a:prstGeom>
          <a:noFill/>
          <a:ln/>
        </p:spPr>
        <p:txBody>
          <a:bodyPr wrap="square" lIns="102108" tIns="34036" rIns="102108" bIns="34036" rtlCol="0" anchor="t">
            <a:spAutoFit/>
          </a:bodyPr>
          <a:lstStyle/>
          <a:p>
            <a:pPr algn="l" indent="0" marL="0">
              <a:lnSpc>
                <a:spcPts val="800"/>
              </a:lnSpc>
              <a:buNone/>
            </a:pPr>
            <a:r>
              <a:rPr lang="en-US" sz="621" spc="1" kern="0" dirty="0">
                <a:solidFill>
                  <a:srgbClr val="FFFFFF"/>
                </a:solidFill>
              </a:rPr>
              <a:t>Chimique</a:t>
            </a:r>
            <a:endParaRPr lang="en-US" sz="621" dirty="0"/>
          </a:p>
        </p:txBody>
      </p:sp>
      <p:sp>
        <p:nvSpPr>
          <p:cNvPr id="22" name="Text 17"/>
          <p:cNvSpPr/>
          <p:nvPr/>
        </p:nvSpPr>
        <p:spPr>
          <a:xfrm>
            <a:off x="7146038" y="3084258"/>
            <a:ext cx="1426462" cy="26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727" dirty="0">
                <a:solidFill>
                  <a:srgbClr val="1B3B36"/>
                </a:solidFill>
              </a:rPr>
              <a:t>Clarification et traitement des phosphates.</a:t>
            </a:r>
            <a:endParaRPr lang="en-US" sz="727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485775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4572000" cy="4857750"/>
          </a:xfrm>
          <a:prstGeom prst="rect">
            <a:avLst/>
          </a:prstGeom>
          <a:solidFill>
            <a:srgbClr val="1B3B36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856106"/>
            <a:ext cx="3857625" cy="8900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36" b="1" dirty="0">
                <a:solidFill>
                  <a:srgbClr val="FFFFFF"/>
                </a:solidFill>
              </a:rPr>
              <a:t>Drainage &amp; Eaux Pluviales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428625" y="1903335"/>
            <a:ext cx="3857625" cy="754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159" dirty="0">
                <a:solidFill>
                  <a:srgbClr val="FFFFFF">
                    <a:alpha val="90000"/>
                  </a:srgbClr>
                </a:solidFill>
              </a:rPr>
              <a:t>L'imperméabilisation croissante des sols urbains perturbe le cycle naturel, augmentant les risques d'inondation et de pollution des milieux récepteurs.</a:t>
            </a:r>
            <a:endParaRPr lang="en-US" sz="1159" dirty="0"/>
          </a:p>
        </p:txBody>
      </p:sp>
      <p:sp>
        <p:nvSpPr>
          <p:cNvPr id="7" name="Text 4"/>
          <p:cNvSpPr/>
          <p:nvPr/>
        </p:nvSpPr>
        <p:spPr>
          <a:xfrm>
            <a:off x="428625" y="3007742"/>
            <a:ext cx="3857625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i="1" dirty="0">
                <a:solidFill>
                  <a:srgbClr val="FFFFFF">
                    <a:alpha val="80000"/>
                  </a:srgbClr>
                </a:solidFill>
              </a:rPr>
              <a:t>"Gérer l'eau là où elle tombe pour une ville plus résiliente."</a:t>
            </a:r>
            <a:endParaRPr lang="en-US" sz="942" dirty="0"/>
          </a:p>
        </p:txBody>
      </p:sp>
      <p:sp>
        <p:nvSpPr>
          <p:cNvPr id="8" name="Text 5"/>
          <p:cNvSpPr/>
          <p:nvPr/>
        </p:nvSpPr>
        <p:spPr>
          <a:xfrm>
            <a:off x="4857750" y="428625"/>
            <a:ext cx="3857625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3E5C56"/>
                </a:solidFill>
              </a:rPr>
              <a:t>Solutions de Gestion</a:t>
            </a:r>
            <a:endParaRPr lang="en-US" sz="1397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0" y="787598"/>
            <a:ext cx="214313" cy="1857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72075" y="787598"/>
            <a:ext cx="354330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Réseaux Séparatifs</a:t>
            </a:r>
            <a:endParaRPr lang="en-US" sz="987" dirty="0"/>
          </a:p>
        </p:txBody>
      </p:sp>
      <p:sp>
        <p:nvSpPr>
          <p:cNvPr id="11" name="Text 7"/>
          <p:cNvSpPr/>
          <p:nvPr/>
        </p:nvSpPr>
        <p:spPr>
          <a:xfrm>
            <a:off x="5172075" y="996553"/>
            <a:ext cx="3543300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Canalisations dédiées uniquement aux eaux de pluie pour éviter la saturation des stations d'épuration.</a:t>
            </a:r>
            <a:endParaRPr lang="en-US" sz="834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0" y="1393031"/>
            <a:ext cx="192881" cy="1857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150644" y="1393031"/>
            <a:ext cx="3564731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Bassins de Rétention</a:t>
            </a:r>
            <a:endParaRPr lang="en-US" sz="987" dirty="0"/>
          </a:p>
        </p:txBody>
      </p:sp>
      <p:sp>
        <p:nvSpPr>
          <p:cNvPr id="14" name="Text 9"/>
          <p:cNvSpPr/>
          <p:nvPr/>
        </p:nvSpPr>
        <p:spPr>
          <a:xfrm>
            <a:off x="5150644" y="1601986"/>
            <a:ext cx="3564731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Ouvrages de stockage temporaire pour réguler les débits de pointe lors d'orages violents.</a:t>
            </a:r>
            <a:endParaRPr lang="en-US" sz="834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0" y="1998464"/>
            <a:ext cx="171450" cy="18573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129213" y="1998464"/>
            <a:ext cx="358616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Techniques Alternatives</a:t>
            </a:r>
            <a:endParaRPr lang="en-US" sz="987" dirty="0"/>
          </a:p>
        </p:txBody>
      </p:sp>
      <p:sp>
        <p:nvSpPr>
          <p:cNvPr id="17" name="Text 11"/>
          <p:cNvSpPr/>
          <p:nvPr/>
        </p:nvSpPr>
        <p:spPr>
          <a:xfrm>
            <a:off x="5129213" y="2207419"/>
            <a:ext cx="3586163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Noues végétalisées, chaussées drainantes et toitures stockantes pour favoriser l'infiltration.</a:t>
            </a:r>
            <a:endParaRPr lang="en-US" sz="834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0" y="2603897"/>
            <a:ext cx="214313" cy="1857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172075" y="2603897"/>
            <a:ext cx="354330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Désimperméabilisation</a:t>
            </a:r>
            <a:endParaRPr lang="en-US" sz="987" dirty="0"/>
          </a:p>
        </p:txBody>
      </p:sp>
      <p:sp>
        <p:nvSpPr>
          <p:cNvPr id="20" name="Text 13"/>
          <p:cNvSpPr/>
          <p:nvPr/>
        </p:nvSpPr>
        <p:spPr>
          <a:xfrm>
            <a:off x="5172075" y="2812852"/>
            <a:ext cx="3543300" cy="310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Retour à des sols poreux en milieu urbain pour restaurer les fonctions naturelles du sol.</a:t>
            </a:r>
            <a:endParaRPr lang="en-US" sz="83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686175" cy="5143500"/>
          </a:xfrm>
          <a:prstGeom prst="rect">
            <a:avLst/>
          </a:prstGeom>
          <a:solidFill>
            <a:srgbClr val="3E5C56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820527"/>
            <a:ext cx="2971800" cy="8557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121" b="1" dirty="0">
                <a:solidFill>
                  <a:srgbClr val="FFFFFF"/>
                </a:solidFill>
              </a:rPr>
              <a:t>Infrastructures &amp; Ouvrages</a:t>
            </a:r>
            <a:endParaRPr lang="en-US" sz="2121" dirty="0"/>
          </a:p>
        </p:txBody>
      </p:sp>
      <p:sp>
        <p:nvSpPr>
          <p:cNvPr id="5" name="Text 2"/>
          <p:cNvSpPr/>
          <p:nvPr/>
        </p:nvSpPr>
        <p:spPr>
          <a:xfrm>
            <a:off x="428625" y="1962076"/>
            <a:ext cx="2971800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86EFAC"/>
                </a:solidFill>
              </a:rPr>
              <a:t>Maintenance &amp; Diagnostic</a:t>
            </a:r>
            <a:endParaRPr lang="en-US" sz="1397" dirty="0"/>
          </a:p>
        </p:txBody>
      </p:sp>
      <p:sp>
        <p:nvSpPr>
          <p:cNvPr id="6" name="Text 3"/>
          <p:cNvSpPr/>
          <p:nvPr/>
        </p:nvSpPr>
        <p:spPr>
          <a:xfrm>
            <a:off x="428625" y="2378199"/>
            <a:ext cx="2971800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942" dirty="0">
                <a:solidFill>
                  <a:srgbClr val="FFFFFF">
                    <a:alpha val="90000"/>
                  </a:srgbClr>
                </a:solidFill>
              </a:rPr>
              <a:t>La pérennité des réseaux dépend d'une surveillance constante et d'un entretien rigoureux pour éviter les fuites et les obstructions.</a:t>
            </a:r>
            <a:endParaRPr lang="en-US" sz="942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367162"/>
            <a:ext cx="128588" cy="12858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8650" y="3343945"/>
            <a:ext cx="1318692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Inspections télévisées</a:t>
            </a:r>
            <a:endParaRPr lang="en-US" sz="942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3649340"/>
            <a:ext cx="128588" cy="12858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8650" y="3626123"/>
            <a:ext cx="1009166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Curage préventif</a:t>
            </a:r>
            <a:endParaRPr lang="en-US" sz="942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931518"/>
            <a:ext cx="128588" cy="1285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8650" y="3908301"/>
            <a:ext cx="1637705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Sectorisation &amp; Télégestion</a:t>
            </a:r>
            <a:endParaRPr lang="en-US" sz="942" dirty="0"/>
          </a:p>
        </p:txBody>
      </p:sp>
      <p:sp>
        <p:nvSpPr>
          <p:cNvPr id="13" name="Text 7"/>
          <p:cNvSpPr/>
          <p:nvPr/>
        </p:nvSpPr>
        <p:spPr>
          <a:xfrm>
            <a:off x="4114800" y="800100"/>
            <a:ext cx="4457700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B3B36"/>
                </a:solidFill>
              </a:rPr>
              <a:t>Ouvrages Clés du Réseau</a:t>
            </a:r>
            <a:endParaRPr lang="en-US" sz="1602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1326952"/>
            <a:ext cx="192881" cy="207169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414838" y="1516959"/>
            <a:ext cx="182165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Stations de Pompage</a:t>
            </a:r>
            <a:endParaRPr lang="en-US" sz="987" dirty="0"/>
          </a:p>
        </p:txBody>
      </p:sp>
      <p:sp>
        <p:nvSpPr>
          <p:cNvPr id="16" name="Text 9"/>
          <p:cNvSpPr/>
          <p:nvPr/>
        </p:nvSpPr>
        <p:spPr>
          <a:xfrm>
            <a:off x="4414838" y="1818782"/>
            <a:ext cx="1821656" cy="450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780" dirty="0">
                <a:solidFill>
                  <a:srgbClr val="1B3B36">
                    <a:alpha val="80000"/>
                  </a:srgbClr>
                </a:solidFill>
              </a:rPr>
              <a:t>Assurent le relèvement des eaux dans les zones à faible pente gravitaire.</a:t>
            </a:r>
            <a:endParaRPr lang="en-US" sz="780" dirty="0"/>
          </a:p>
        </p:txBody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0806" y="1326952"/>
            <a:ext cx="192881" cy="207169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6750844" y="1516959"/>
            <a:ext cx="182165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Regards de Visite</a:t>
            </a:r>
            <a:endParaRPr lang="en-US" sz="987" dirty="0"/>
          </a:p>
        </p:txBody>
      </p:sp>
      <p:sp>
        <p:nvSpPr>
          <p:cNvPr id="19" name="Text 11"/>
          <p:cNvSpPr/>
          <p:nvPr/>
        </p:nvSpPr>
        <p:spPr>
          <a:xfrm>
            <a:off x="6750844" y="1818782"/>
            <a:ext cx="1821656" cy="450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780" dirty="0">
                <a:solidFill>
                  <a:srgbClr val="1B3B36">
                    <a:alpha val="80000"/>
                  </a:srgbClr>
                </a:solidFill>
              </a:rPr>
              <a:t>Points d'accès essentiels pour l'inspection et le nettoyage des canalisations.</a:t>
            </a:r>
            <a:endParaRPr lang="en-US" sz="78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800" y="2590307"/>
            <a:ext cx="192881" cy="207169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4414838" y="2780314"/>
            <a:ext cx="182165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Déversoirs d'Orage</a:t>
            </a:r>
            <a:endParaRPr lang="en-US" sz="987" dirty="0"/>
          </a:p>
        </p:txBody>
      </p:sp>
      <p:sp>
        <p:nvSpPr>
          <p:cNvPr id="22" name="Text 13"/>
          <p:cNvSpPr/>
          <p:nvPr/>
        </p:nvSpPr>
        <p:spPr>
          <a:xfrm>
            <a:off x="4414838" y="3082137"/>
            <a:ext cx="1821656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780" dirty="0">
                <a:solidFill>
                  <a:srgbClr val="1B3B36">
                    <a:alpha val="80000"/>
                  </a:srgbClr>
                </a:solidFill>
              </a:rPr>
              <a:t>Dispositifs de sécurité évacuant le surplus d'eau lors de fortes pluies.</a:t>
            </a:r>
            <a:endParaRPr lang="en-US" sz="780" dirty="0"/>
          </a:p>
        </p:txBody>
      </p:sp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0806" y="2590307"/>
            <a:ext cx="171450" cy="207169"/>
          </a:xfrm>
          <a:prstGeom prst="rect">
            <a:avLst/>
          </a:prstGeom>
        </p:spPr>
      </p:pic>
      <p:sp>
        <p:nvSpPr>
          <p:cNvPr id="24" name="Text 14"/>
          <p:cNvSpPr/>
          <p:nvPr/>
        </p:nvSpPr>
        <p:spPr>
          <a:xfrm>
            <a:off x="6729413" y="2780314"/>
            <a:ext cx="1843088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Organes de Régulation</a:t>
            </a:r>
            <a:endParaRPr lang="en-US" sz="987" dirty="0"/>
          </a:p>
        </p:txBody>
      </p:sp>
      <p:sp>
        <p:nvSpPr>
          <p:cNvPr id="25" name="Text 15"/>
          <p:cNvSpPr/>
          <p:nvPr/>
        </p:nvSpPr>
        <p:spPr>
          <a:xfrm>
            <a:off x="6729413" y="3082137"/>
            <a:ext cx="1843088" cy="450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780" dirty="0">
                <a:solidFill>
                  <a:srgbClr val="1B3B36">
                    <a:alpha val="80000"/>
                  </a:srgbClr>
                </a:solidFill>
              </a:rPr>
              <a:t>Vannes, clapets et compteurs permettant de piloter les flux en temps réel.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057650" cy="5143500"/>
          </a:xfrm>
          <a:prstGeom prst="rect">
            <a:avLst/>
          </a:prstGeom>
          <a:solidFill>
            <a:srgbClr val="3E5C56"/>
          </a:solidFill>
          <a:ln/>
        </p:spPr>
      </p:sp>
      <p:sp>
        <p:nvSpPr>
          <p:cNvPr id="4" name="Text 1"/>
          <p:cNvSpPr/>
          <p:nvPr/>
        </p:nvSpPr>
        <p:spPr>
          <a:xfrm>
            <a:off x="428625" y="820527"/>
            <a:ext cx="3343275" cy="4600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121" b="1" dirty="0">
                <a:solidFill>
                  <a:srgbClr val="FFFFFF"/>
                </a:solidFill>
              </a:rPr>
              <a:t>Défis Majeurs</a:t>
            </a:r>
            <a:endParaRPr lang="en-US" sz="2121" dirty="0"/>
          </a:p>
        </p:txBody>
      </p:sp>
      <p:sp>
        <p:nvSpPr>
          <p:cNvPr id="5" name="Text 2"/>
          <p:cNvSpPr/>
          <p:nvPr/>
        </p:nvSpPr>
        <p:spPr>
          <a:xfrm>
            <a:off x="428625" y="1494885"/>
            <a:ext cx="33432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6EFAC"/>
                </a:solidFill>
              </a:rPr>
              <a:t>Urbanisation Galopante</a:t>
            </a:r>
            <a:endParaRPr lang="en-US" sz="1269" dirty="0"/>
          </a:p>
        </p:txBody>
      </p:sp>
      <p:sp>
        <p:nvSpPr>
          <p:cNvPr id="6" name="Text 3"/>
          <p:cNvSpPr/>
          <p:nvPr/>
        </p:nvSpPr>
        <p:spPr>
          <a:xfrm>
            <a:off x="428625" y="1800281"/>
            <a:ext cx="334327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>
                    <a:alpha val="90000"/>
                  </a:srgbClr>
                </a:solidFill>
              </a:rPr>
              <a:t>Pression accrue sur les ressources et nécessité d'étendre des réseaux déjà vieillissants.</a:t>
            </a:r>
            <a:endParaRPr lang="en-US" sz="942" dirty="0"/>
          </a:p>
        </p:txBody>
      </p:sp>
      <p:sp>
        <p:nvSpPr>
          <p:cNvPr id="7" name="Text 4"/>
          <p:cNvSpPr/>
          <p:nvPr/>
        </p:nvSpPr>
        <p:spPr>
          <a:xfrm>
            <a:off x="428625" y="2400356"/>
            <a:ext cx="33432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6EFAC"/>
                </a:solidFill>
              </a:rPr>
              <a:t>Changement Climatique</a:t>
            </a:r>
            <a:endParaRPr lang="en-US" sz="1269" dirty="0"/>
          </a:p>
        </p:txBody>
      </p:sp>
      <p:sp>
        <p:nvSpPr>
          <p:cNvPr id="8" name="Text 5"/>
          <p:cNvSpPr/>
          <p:nvPr/>
        </p:nvSpPr>
        <p:spPr>
          <a:xfrm>
            <a:off x="428625" y="2705751"/>
            <a:ext cx="334327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>
                    <a:alpha val="90000"/>
                  </a:srgbClr>
                </a:solidFill>
              </a:rPr>
              <a:t>Alternance d'épisodes de sécheresse intense et d'inondations pluviales extrêmes.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4486275" y="800100"/>
            <a:ext cx="4086225" cy="37683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B3B36"/>
                </a:solidFill>
              </a:rPr>
              <a:t>L'Avenir : Smart Water</a:t>
            </a:r>
            <a:endParaRPr lang="en-US" sz="1602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275" y="1355527"/>
            <a:ext cx="171450" cy="20716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800600" y="1545534"/>
            <a:ext cx="377190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Digitalisation des Réseaux</a:t>
            </a:r>
            <a:endParaRPr lang="en-US" sz="987" dirty="0"/>
          </a:p>
        </p:txBody>
      </p:sp>
      <p:sp>
        <p:nvSpPr>
          <p:cNvPr id="12" name="Text 8"/>
          <p:cNvSpPr/>
          <p:nvPr/>
        </p:nvSpPr>
        <p:spPr>
          <a:xfrm>
            <a:off x="4800600" y="1854501"/>
            <a:ext cx="3771900" cy="320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Utilisation de capteurs IoT pour surveiller en temps réel les débits, les pressions et la qualité de l'eau.</a:t>
            </a:r>
            <a:endParaRPr lang="en-US" sz="834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75" y="2467412"/>
            <a:ext cx="171450" cy="20716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800600" y="2657419"/>
            <a:ext cx="377190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Détection de Fuites</a:t>
            </a:r>
            <a:endParaRPr lang="en-US" sz="987" dirty="0"/>
          </a:p>
        </p:txBody>
      </p:sp>
      <p:sp>
        <p:nvSpPr>
          <p:cNvPr id="15" name="Text 10"/>
          <p:cNvSpPr/>
          <p:nvPr/>
        </p:nvSpPr>
        <p:spPr>
          <a:xfrm>
            <a:off x="4800600" y="2966386"/>
            <a:ext cx="3771900" cy="320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Algorithmes d'IA pour localiser précisément les pertes d'eau et optimiser les interventions de maintenance.</a:t>
            </a:r>
            <a:endParaRPr lang="en-US" sz="834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3579298"/>
            <a:ext cx="171450" cy="20716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800600" y="3769305"/>
            <a:ext cx="3771900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B3B36"/>
                </a:solidFill>
              </a:rPr>
              <a:t>Gestion Prédictive</a:t>
            </a:r>
            <a:endParaRPr lang="en-US" sz="987" dirty="0"/>
          </a:p>
        </p:txBody>
      </p:sp>
      <p:sp>
        <p:nvSpPr>
          <p:cNvPr id="18" name="Text 12"/>
          <p:cNvSpPr/>
          <p:nvPr/>
        </p:nvSpPr>
        <p:spPr>
          <a:xfrm>
            <a:off x="4800600" y="4078272"/>
            <a:ext cx="3771900" cy="320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34" dirty="0">
                <a:solidFill>
                  <a:srgbClr val="1B3B36">
                    <a:alpha val="80000"/>
                  </a:srgbClr>
                </a:solidFill>
              </a:rPr>
              <a:t>Modélisation hydraulique avancée pour anticiper les besoins et prévenir les défaillances du système.</a:t>
            </a:r>
            <a:endParaRPr lang="en-US" sz="83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2026-02-12T18:18:47Z</dcterms:created>
  <dcterms:modified xsi:type="dcterms:W3CDTF">2026-02-12T18:18:47Z</dcterms:modified>
</cp:coreProperties>
</file>