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4287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65929" y="1260983"/>
            <a:ext cx="5612141" cy="109723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4300"/>
              </a:lnSpc>
              <a:buNone/>
            </a:pPr>
            <a:r>
              <a:rPr lang="en-US" sz="3295" b="1" dirty="0">
                <a:solidFill>
                  <a:srgbClr val="2C3E50"/>
                </a:solidFill>
              </a:rPr>
              <a:t>HYDRAULIQUE FLUVIALE</a:t>
            </a:r>
            <a:r>
              <a:rPr lang="en-US" sz="3295" b="1" dirty="0">
                <a:solidFill>
                  <a:srgbClr val="2C3E50"/>
                </a:solidFill>
              </a:rPr>
              <a:t>
</a:t>
            </a:r>
            <a:r>
              <a:rPr lang="en-US" sz="3295" b="1" dirty="0">
                <a:solidFill>
                  <a:srgbClr val="2C3E50"/>
                </a:solidFill>
              </a:rPr>
              <a:t>ET AGRICOLE</a:t>
            </a:r>
            <a:endParaRPr lang="en-US" sz="3295" dirty="0"/>
          </a:p>
        </p:txBody>
      </p:sp>
      <p:sp>
        <p:nvSpPr>
          <p:cNvPr id="4" name="Text 1"/>
          <p:cNvSpPr/>
          <p:nvPr/>
        </p:nvSpPr>
        <p:spPr>
          <a:xfrm>
            <a:off x="1419262" y="2729694"/>
            <a:ext cx="6305476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05" dirty="0">
                <a:solidFill>
                  <a:srgbClr val="5D4037"/>
                </a:solidFill>
              </a:rPr>
              <a:t>Gestion durable des ressources en eau et des écoulements</a:t>
            </a:r>
            <a:endParaRPr lang="en-US" sz="1705" dirty="0"/>
          </a:p>
        </p:txBody>
      </p:sp>
      <p:sp>
        <p:nvSpPr>
          <p:cNvPr id="5" name="Shape 2"/>
          <p:cNvSpPr/>
          <p:nvPr/>
        </p:nvSpPr>
        <p:spPr>
          <a:xfrm>
            <a:off x="3831729" y="3470858"/>
            <a:ext cx="1480514" cy="932259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6" name="Shape 3"/>
          <p:cNvSpPr/>
          <p:nvPr/>
        </p:nvSpPr>
        <p:spPr>
          <a:xfrm>
            <a:off x="3831729" y="3470858"/>
            <a:ext cx="1480514" cy="7144"/>
          </a:xfrm>
          <a:prstGeom prst="rect">
            <a:avLst/>
          </a:prstGeom>
          <a:solidFill>
            <a:srgbClr val="DFD9D7"/>
          </a:solidFill>
        </p:spPr>
      </p:sp>
      <p:sp>
        <p:nvSpPr>
          <p:cNvPr id="8" name="Text 5"/>
          <p:cNvSpPr/>
          <p:nvPr/>
        </p:nvSpPr>
        <p:spPr>
          <a:xfrm>
            <a:off x="3831729" y="4169159"/>
            <a:ext cx="1480514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5D4037"/>
                </a:solidFill>
              </a:rPr>
              <a:t>Date :</a:t>
            </a:r>
            <a:r>
              <a:rPr lang="en-US" sz="1050" dirty="0">
                <a:solidFill>
                  <a:srgbClr val="5D4037"/>
                </a:solidFill>
              </a:rPr>
              <a:t> 20 Février 2026</a:t>
            </a:r>
            <a:endParaRPr lang="en-US" sz="98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2C3E50"/>
                </a:solidFill>
              </a:rPr>
              <a:t>Ouvrages Hydrauliques Structurants</a:t>
            </a:r>
            <a:endParaRPr lang="en-US" sz="2435" dirty="0"/>
          </a:p>
        </p:txBody>
      </p:sp>
      <p:sp>
        <p:nvSpPr>
          <p:cNvPr id="4" name="Shape 1"/>
          <p:cNvSpPr/>
          <p:nvPr/>
        </p:nvSpPr>
        <p:spPr>
          <a:xfrm>
            <a:off x="571500" y="1394817"/>
            <a:ext cx="571500" cy="571500"/>
          </a:xfrm>
          <a:prstGeom prst="rect">
            <a:avLst/>
          </a:prstGeom>
          <a:solidFill>
            <a:srgbClr val="27AE60"/>
          </a:solidFill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3" y="1551980"/>
            <a:ext cx="257175" cy="25717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321594" y="1594842"/>
            <a:ext cx="3107531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Prises d'Eau</a:t>
            </a:r>
            <a:endParaRPr lang="en-US" sz="1395" dirty="0"/>
          </a:p>
        </p:txBody>
      </p:sp>
      <p:sp>
        <p:nvSpPr>
          <p:cNvPr id="7" name="Text 3"/>
          <p:cNvSpPr/>
          <p:nvPr/>
        </p:nvSpPr>
        <p:spPr>
          <a:xfrm>
            <a:off x="1321594" y="1996678"/>
            <a:ext cx="3107531" cy="5786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Ouvrages situés en rivière ou sur plan d'eau pour dériver le débit nécessaire vers les réseaux de distribution tout en gérant les sédiments.</a:t>
            </a:r>
            <a:endParaRPr lang="en-US" sz="940" dirty="0"/>
          </a:p>
        </p:txBody>
      </p:sp>
      <p:sp>
        <p:nvSpPr>
          <p:cNvPr id="8" name="Shape 4"/>
          <p:cNvSpPr/>
          <p:nvPr/>
        </p:nvSpPr>
        <p:spPr>
          <a:xfrm>
            <a:off x="4714875" y="1394817"/>
            <a:ext cx="571500" cy="571500"/>
          </a:xfrm>
          <a:prstGeom prst="rect">
            <a:avLst/>
          </a:prstGeom>
          <a:solidFill>
            <a:srgbClr val="27AE60"/>
          </a:solidFill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038" y="1551980"/>
            <a:ext cx="257175" cy="25717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64969" y="1594842"/>
            <a:ext cx="3107531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Canaux et Conduites</a:t>
            </a:r>
            <a:endParaRPr lang="en-US" sz="1395" dirty="0"/>
          </a:p>
        </p:txBody>
      </p:sp>
      <p:sp>
        <p:nvSpPr>
          <p:cNvPr id="11" name="Text 6"/>
          <p:cNvSpPr/>
          <p:nvPr/>
        </p:nvSpPr>
        <p:spPr>
          <a:xfrm>
            <a:off x="5464969" y="1996678"/>
            <a:ext cx="3107531" cy="5786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Infrastructures de transport à ciel ouvert ou sous pression. Conçues pour minimiser les pertes par infiltration et évaporation.</a:t>
            </a:r>
            <a:endParaRPr lang="en-US" sz="940" dirty="0"/>
          </a:p>
        </p:txBody>
      </p:sp>
      <p:sp>
        <p:nvSpPr>
          <p:cNvPr id="12" name="Shape 7"/>
          <p:cNvSpPr/>
          <p:nvPr/>
        </p:nvSpPr>
        <p:spPr>
          <a:xfrm>
            <a:off x="571500" y="3249513"/>
            <a:ext cx="571500" cy="571500"/>
          </a:xfrm>
          <a:prstGeom prst="rect">
            <a:avLst/>
          </a:prstGeom>
          <a:solidFill>
            <a:srgbClr val="27AE60"/>
          </a:solidFill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09" y="3406676"/>
            <a:ext cx="192881" cy="25717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21594" y="3449538"/>
            <a:ext cx="3107531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Stations de Pompage</a:t>
            </a:r>
            <a:endParaRPr lang="en-US" sz="1395" dirty="0"/>
          </a:p>
        </p:txBody>
      </p:sp>
      <p:sp>
        <p:nvSpPr>
          <p:cNvPr id="15" name="Text 9"/>
          <p:cNvSpPr/>
          <p:nvPr/>
        </p:nvSpPr>
        <p:spPr>
          <a:xfrm>
            <a:off x="1321594" y="3851374"/>
            <a:ext cx="3107531" cy="5786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Unités de relevage permettant de vaincre les dénivelés et d'assurer la pression nécessaire aux systèmes d'irrigation modernes.</a:t>
            </a:r>
            <a:endParaRPr lang="en-US" sz="940" dirty="0"/>
          </a:p>
        </p:txBody>
      </p:sp>
      <p:sp>
        <p:nvSpPr>
          <p:cNvPr id="16" name="Shape 10"/>
          <p:cNvSpPr/>
          <p:nvPr/>
        </p:nvSpPr>
        <p:spPr>
          <a:xfrm>
            <a:off x="4714875" y="3249513"/>
            <a:ext cx="571500" cy="571500"/>
          </a:xfrm>
          <a:prstGeom prst="rect">
            <a:avLst/>
          </a:prstGeom>
          <a:solidFill>
            <a:srgbClr val="27AE60"/>
          </a:solidFill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2038" y="3406676"/>
            <a:ext cx="257175" cy="25717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464969" y="3449538"/>
            <a:ext cx="3107531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Vannes et Régulateurs</a:t>
            </a:r>
            <a:endParaRPr lang="en-US" sz="1395" dirty="0"/>
          </a:p>
        </p:txBody>
      </p:sp>
      <p:sp>
        <p:nvSpPr>
          <p:cNvPr id="19" name="Text 12"/>
          <p:cNvSpPr/>
          <p:nvPr/>
        </p:nvSpPr>
        <p:spPr>
          <a:xfrm>
            <a:off x="5464969" y="3851374"/>
            <a:ext cx="3107531" cy="5786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Dispositifs de contrôle précis des niveaux et des débits. Essentiels pour la répartition équitable de l'eau entre les usagers.</a:t>
            </a:r>
            <a:endParaRPr lang="en-US" sz="940" dirty="0"/>
          </a:p>
        </p:txBody>
      </p:sp>
      <p:sp>
        <p:nvSpPr>
          <p:cNvPr id="20" name="Shape 13"/>
          <p:cNvSpPr/>
          <p:nvPr/>
        </p:nvSpPr>
        <p:spPr>
          <a:xfrm>
            <a:off x="0" y="4818459"/>
            <a:ext cx="9144000" cy="325041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21" name="Shape 14"/>
          <p:cNvSpPr/>
          <p:nvPr/>
        </p:nvSpPr>
        <p:spPr>
          <a:xfrm>
            <a:off x="0" y="4818459"/>
            <a:ext cx="9144000" cy="7144"/>
          </a:xfrm>
          <a:prstGeom prst="rect">
            <a:avLst/>
          </a:prstGeom>
          <a:solidFill>
            <a:srgbClr val="EAECEE"/>
          </a:solidFill>
        </p:spPr>
      </p:sp>
      <p:sp>
        <p:nvSpPr>
          <p:cNvPr id="22" name="Text 15"/>
          <p:cNvSpPr/>
          <p:nvPr/>
        </p:nvSpPr>
        <p:spPr>
          <a:xfrm>
            <a:off x="0" y="4818459"/>
            <a:ext cx="9144000" cy="325041"/>
          </a:xfrm>
          <a:prstGeom prst="rect">
            <a:avLst/>
          </a:prstGeom>
          <a:noFill/>
        </p:spPr>
        <p:txBody>
          <a:bodyPr wrap="square" lIns="680339" tIns="170053" rIns="680339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i="1" dirty="0">
                <a:solidFill>
                  <a:srgbClr val="2C3E50"/>
                </a:solidFill>
              </a:rPr>
              <a:t>"La pérennité de ces ouvrages repose sur une maintenance rigoureuse et une gestion hydraulique optimisée."</a:t>
            </a:r>
            <a:endParaRPr lang="en-US" sz="94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2C3E50"/>
                </a:solidFill>
              </a:rPr>
              <a:t>Défis et Perspectives Futures</a:t>
            </a:r>
            <a:endParaRPr lang="en-US" sz="2435" dirty="0"/>
          </a:p>
        </p:txBody>
      </p:sp>
      <p:sp>
        <p:nvSpPr>
          <p:cNvPr id="4" name="Shape 1"/>
          <p:cNvSpPr/>
          <p:nvPr/>
        </p:nvSpPr>
        <p:spPr>
          <a:xfrm>
            <a:off x="571500" y="1251942"/>
            <a:ext cx="428625" cy="428625"/>
          </a:xfrm>
          <a:prstGeom prst="rect">
            <a:avLst/>
          </a:prstGeom>
          <a:solidFill>
            <a:srgbClr val="27AE60"/>
          </a:solidFill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72" y="1380530"/>
            <a:ext cx="192881" cy="1714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78719" y="1451967"/>
            <a:ext cx="3250406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Changement Climatique</a:t>
            </a:r>
            <a:endParaRPr lang="en-US" sz="1395" dirty="0"/>
          </a:p>
        </p:txBody>
      </p:sp>
      <p:sp>
        <p:nvSpPr>
          <p:cNvPr id="7" name="Text 3"/>
          <p:cNvSpPr/>
          <p:nvPr/>
        </p:nvSpPr>
        <p:spPr>
          <a:xfrm>
            <a:off x="1178719" y="1853803"/>
            <a:ext cx="3250406" cy="5786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Intensification des extrêmes hydrologiques : crues plus violentes et sécheresses prolongées nécessitant des ouvrages plus résilients.</a:t>
            </a:r>
            <a:endParaRPr lang="en-US" sz="940" dirty="0"/>
          </a:p>
        </p:txBody>
      </p:sp>
      <p:sp>
        <p:nvSpPr>
          <p:cNvPr id="8" name="Shape 4"/>
          <p:cNvSpPr/>
          <p:nvPr/>
        </p:nvSpPr>
        <p:spPr>
          <a:xfrm>
            <a:off x="4714875" y="1251942"/>
            <a:ext cx="428625" cy="428625"/>
          </a:xfrm>
          <a:prstGeom prst="rect">
            <a:avLst/>
          </a:prstGeom>
          <a:solidFill>
            <a:srgbClr val="27AE60"/>
          </a:solidFill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463" y="1380530"/>
            <a:ext cx="171450" cy="17145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322094" y="1451967"/>
            <a:ext cx="3250406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Agriculture de Précision</a:t>
            </a:r>
            <a:endParaRPr lang="en-US" sz="1395" dirty="0"/>
          </a:p>
        </p:txBody>
      </p:sp>
      <p:sp>
        <p:nvSpPr>
          <p:cNvPr id="11" name="Text 6"/>
          <p:cNvSpPr/>
          <p:nvPr/>
        </p:nvSpPr>
        <p:spPr>
          <a:xfrm>
            <a:off x="5322094" y="1853803"/>
            <a:ext cx="3250406" cy="5786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Utilisation de capteurs IoT, de drones et de l'IA pour un pilotage de l'irrigation en temps réel, optimisant chaque goutte d'eau.</a:t>
            </a:r>
            <a:endParaRPr lang="en-US" sz="940" dirty="0"/>
          </a:p>
        </p:txBody>
      </p:sp>
      <p:sp>
        <p:nvSpPr>
          <p:cNvPr id="12" name="Shape 7"/>
          <p:cNvSpPr/>
          <p:nvPr/>
        </p:nvSpPr>
        <p:spPr>
          <a:xfrm>
            <a:off x="571500" y="3106638"/>
            <a:ext cx="428625" cy="428625"/>
          </a:xfrm>
          <a:prstGeom prst="rect">
            <a:avLst/>
          </a:prstGeom>
          <a:solidFill>
            <a:srgbClr val="27AE60"/>
          </a:solidFill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88" y="3235226"/>
            <a:ext cx="171450" cy="17145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178719" y="3306663"/>
            <a:ext cx="3250406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Réutilisation des Eaux (REUT)</a:t>
            </a:r>
            <a:endParaRPr lang="en-US" sz="1395" dirty="0"/>
          </a:p>
        </p:txBody>
      </p:sp>
      <p:sp>
        <p:nvSpPr>
          <p:cNvPr id="15" name="Text 9"/>
          <p:cNvSpPr/>
          <p:nvPr/>
        </p:nvSpPr>
        <p:spPr>
          <a:xfrm>
            <a:off x="1178719" y="3708499"/>
            <a:ext cx="3250406" cy="5786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Valorisation des eaux usées traitées comme ressource alternative pour l'irrigation, bouclant ainsi le cycle de l'eau localement.</a:t>
            </a:r>
            <a:endParaRPr lang="en-US" sz="940" dirty="0"/>
          </a:p>
        </p:txBody>
      </p:sp>
      <p:sp>
        <p:nvSpPr>
          <p:cNvPr id="16" name="Shape 10"/>
          <p:cNvSpPr/>
          <p:nvPr/>
        </p:nvSpPr>
        <p:spPr>
          <a:xfrm>
            <a:off x="4714875" y="3106638"/>
            <a:ext cx="428625" cy="428625"/>
          </a:xfrm>
          <a:prstGeom prst="rect">
            <a:avLst/>
          </a:prstGeom>
          <a:solidFill>
            <a:srgbClr val="27AE60"/>
          </a:solidFill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3463" y="3235226"/>
            <a:ext cx="171450" cy="17145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322094" y="3306663"/>
            <a:ext cx="3250406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Solutions Fondées sur la Nature</a:t>
            </a:r>
            <a:endParaRPr lang="en-US" sz="1395" dirty="0"/>
          </a:p>
        </p:txBody>
      </p:sp>
      <p:sp>
        <p:nvSpPr>
          <p:cNvPr id="19" name="Text 12"/>
          <p:cNvSpPr/>
          <p:nvPr/>
        </p:nvSpPr>
        <p:spPr>
          <a:xfrm>
            <a:off x="5322094" y="3708499"/>
            <a:ext cx="3250406" cy="5786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Restauration des zones humides et des plaines d'inondation pour une gestion "douce" des flux et une meilleure biodiversité.</a:t>
            </a:r>
            <a:endParaRPr lang="en-US" sz="940" dirty="0"/>
          </a:p>
        </p:txBody>
      </p:sp>
      <p:sp>
        <p:nvSpPr>
          <p:cNvPr id="20" name="Shape 13"/>
          <p:cNvSpPr/>
          <p:nvPr/>
        </p:nvSpPr>
        <p:spPr>
          <a:xfrm>
            <a:off x="0" y="4818459"/>
            <a:ext cx="9144000" cy="325041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21" name="Shape 14"/>
          <p:cNvSpPr/>
          <p:nvPr/>
        </p:nvSpPr>
        <p:spPr>
          <a:xfrm>
            <a:off x="0" y="4818459"/>
            <a:ext cx="9144000" cy="7144"/>
          </a:xfrm>
          <a:prstGeom prst="rect">
            <a:avLst/>
          </a:prstGeom>
          <a:solidFill>
            <a:srgbClr val="EAECEE"/>
          </a:solidFill>
        </p:spPr>
      </p:sp>
      <p:sp>
        <p:nvSpPr>
          <p:cNvPr id="22" name="Text 15"/>
          <p:cNvSpPr/>
          <p:nvPr/>
        </p:nvSpPr>
        <p:spPr>
          <a:xfrm>
            <a:off x="0" y="4818459"/>
            <a:ext cx="9144000" cy="325041"/>
          </a:xfrm>
          <a:prstGeom prst="rect">
            <a:avLst/>
          </a:prstGeom>
          <a:noFill/>
        </p:spPr>
        <p:txBody>
          <a:bodyPr wrap="square" lIns="680339" tIns="170053" rIns="680339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i="1" dirty="0">
                <a:solidFill>
                  <a:srgbClr val="2C3E50"/>
                </a:solidFill>
              </a:rPr>
              <a:t>"L'innovation technologique doit s'accompagner d'une gestion sobre et partagée de la ressource."</a:t>
            </a:r>
            <a:endParaRPr lang="en-US" sz="94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2C3E50"/>
                </a:solidFill>
              </a:rPr>
              <a:t>Conclusion et Synthèse</a:t>
            </a:r>
            <a:endParaRPr lang="en-US" sz="2435" dirty="0"/>
          </a:p>
        </p:txBody>
      </p:sp>
      <p:sp>
        <p:nvSpPr>
          <p:cNvPr id="4" name="Text 1"/>
          <p:cNvSpPr/>
          <p:nvPr/>
        </p:nvSpPr>
        <p:spPr>
          <a:xfrm>
            <a:off x="571500" y="1523405"/>
            <a:ext cx="3786188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7AE60"/>
                </a:solidFill>
              </a:rPr>
              <a:t>Interdépendance</a:t>
            </a:r>
            <a:endParaRPr lang="en-US" sz="1395" dirty="0"/>
          </a:p>
        </p:txBody>
      </p:sp>
      <p:sp>
        <p:nvSpPr>
          <p:cNvPr id="5" name="Text 2"/>
          <p:cNvSpPr/>
          <p:nvPr/>
        </p:nvSpPr>
        <p:spPr>
          <a:xfrm>
            <a:off x="571500" y="1939528"/>
            <a:ext cx="3786188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050" dirty="0">
                <a:solidFill>
                  <a:srgbClr val="5D4037"/>
                </a:solidFill>
              </a:rPr>
              <a:t>L'hydraulique fluviale et agricole sont indissociables : la rivière est le moteur du cycle et la source vitale de l'eau agricole.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4786313" y="1523405"/>
            <a:ext cx="3786188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7AE60"/>
                </a:solidFill>
              </a:rPr>
              <a:t>Gestion Intégrée</a:t>
            </a:r>
            <a:endParaRPr lang="en-US" sz="1395" dirty="0"/>
          </a:p>
        </p:txBody>
      </p:sp>
      <p:sp>
        <p:nvSpPr>
          <p:cNvPr id="7" name="Text 4"/>
          <p:cNvSpPr/>
          <p:nvPr/>
        </p:nvSpPr>
        <p:spPr>
          <a:xfrm>
            <a:off x="4786313" y="1939528"/>
            <a:ext cx="3786188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050" dirty="0">
                <a:solidFill>
                  <a:srgbClr val="5D4037"/>
                </a:solidFill>
              </a:rPr>
              <a:t>Une approche holistique est indispensable pour concilier les besoins de production alimentaire et la préservation des écosystèmes.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0" y="3023257"/>
            <a:ext cx="9144000" cy="2120243"/>
          </a:xfrm>
          <a:prstGeom prst="rect">
            <a:avLst/>
          </a:prstGeom>
          <a:solidFill>
            <a:srgbClr val="2C3E50"/>
          </a:solidFill>
        </p:spPr>
      </p:sp>
      <p:sp>
        <p:nvSpPr>
          <p:cNvPr id="9" name="Text 6"/>
          <p:cNvSpPr/>
          <p:nvPr/>
        </p:nvSpPr>
        <p:spPr>
          <a:xfrm>
            <a:off x="571500" y="3737632"/>
            <a:ext cx="8001000" cy="72006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810" b="1" dirty="0">
                <a:solidFill>
                  <a:srgbClr val="FAF8F5"/>
                </a:solidFill>
              </a:rPr>
              <a:t>L'ingénierie de l'eau : un équilibre entre</a:t>
            </a:r>
            <a:r>
              <a:rPr lang="en-US" sz="1810" b="1" dirty="0">
                <a:solidFill>
                  <a:srgbClr val="FAF8F5"/>
                </a:solidFill>
              </a:rPr>
              <a:t>
</a:t>
            </a:r>
            <a:r>
              <a:rPr lang="en-US" sz="1810" b="1" dirty="0">
                <a:solidFill>
                  <a:srgbClr val="FAF8F5"/>
                </a:solidFill>
              </a:rPr>
              <a:t> technique, environnement et société.</a:t>
            </a:r>
            <a:endParaRPr lang="en-US" sz="181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2C3E50"/>
                </a:solidFill>
              </a:rPr>
              <a:t>Introduction et Objectifs</a:t>
            </a:r>
            <a:endParaRPr lang="en-US" sz="2435" dirty="0"/>
          </a:p>
        </p:txBody>
      </p:sp>
      <p:sp>
        <p:nvSpPr>
          <p:cNvPr id="4" name="Text 1"/>
          <p:cNvSpPr/>
          <p:nvPr/>
        </p:nvSpPr>
        <p:spPr>
          <a:xfrm>
            <a:off x="571500" y="1551980"/>
            <a:ext cx="3786188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27AE60"/>
                </a:solidFill>
              </a:rPr>
              <a:t>Hydraulique Fluviale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571500" y="2007394"/>
            <a:ext cx="3786188" cy="9144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050" dirty="0">
                <a:solidFill>
                  <a:srgbClr val="5D4037"/>
                </a:solidFill>
              </a:rPr>
              <a:t>Étude des écoulements dans les cours d'eau naturels et leur interaction avec le lit. Elle analyse la dynamique des rivières, le transport des sédiments et les risques d'inondation.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4786313" y="1551980"/>
            <a:ext cx="3786188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27AE60"/>
                </a:solidFill>
              </a:rPr>
              <a:t>Hydraulique Agricole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786313" y="2007394"/>
            <a:ext cx="3786188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050" dirty="0">
                <a:solidFill>
                  <a:srgbClr val="5D4037"/>
                </a:solidFill>
              </a:rPr>
              <a:t>Application de l'hydraulique pour l'irrigation, le drainage et l'aménagement des terres cultivables afin d'optimiser la production alimentaire et la santé des sols.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0" y="3395067"/>
            <a:ext cx="9144000" cy="1507331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9" name="Shape 6"/>
          <p:cNvSpPr/>
          <p:nvPr/>
        </p:nvSpPr>
        <p:spPr>
          <a:xfrm>
            <a:off x="0" y="3395067"/>
            <a:ext cx="9144000" cy="14288"/>
          </a:xfrm>
          <a:prstGeom prst="rect">
            <a:avLst/>
          </a:prstGeom>
          <a:solidFill>
            <a:srgbClr val="BEE7CF"/>
          </a:solidFill>
        </p:spPr>
      </p:sp>
      <p:sp>
        <p:nvSpPr>
          <p:cNvPr id="10" name="Shape 7"/>
          <p:cNvSpPr/>
          <p:nvPr/>
        </p:nvSpPr>
        <p:spPr>
          <a:xfrm>
            <a:off x="571500" y="3680817"/>
            <a:ext cx="1478673" cy="289322"/>
          </a:xfrm>
          <a:prstGeom prst="rect">
            <a:avLst/>
          </a:prstGeom>
          <a:solidFill>
            <a:srgbClr val="27AE60"/>
          </a:solidFill>
        </p:spPr>
      </p:sp>
      <p:sp>
        <p:nvSpPr>
          <p:cNvPr id="11" name="Text 8"/>
          <p:cNvSpPr/>
          <p:nvPr/>
        </p:nvSpPr>
        <p:spPr>
          <a:xfrm>
            <a:off x="571500" y="3680817"/>
            <a:ext cx="1478673" cy="289322"/>
          </a:xfrm>
          <a:prstGeom prst="rect">
            <a:avLst/>
          </a:prstGeom>
          <a:noFill/>
        </p:spPr>
        <p:txBody>
          <a:bodyPr wrap="square" lIns="170053" tIns="68072" rIns="170053" bIns="68072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FFFFF"/>
                </a:solidFill>
              </a:rPr>
              <a:t>OBJECTIF CENTRAL</a:t>
            </a:r>
            <a:endParaRPr lang="en-US" sz="885" dirty="0"/>
          </a:p>
        </p:txBody>
      </p:sp>
      <p:sp>
        <p:nvSpPr>
          <p:cNvPr id="12" name="Text 9"/>
          <p:cNvSpPr/>
          <p:nvPr/>
        </p:nvSpPr>
        <p:spPr>
          <a:xfrm>
            <a:off x="571500" y="4248745"/>
            <a:ext cx="8001000" cy="4679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2C3E50"/>
                </a:solidFill>
              </a:rPr>
              <a:t>Maîtriser le cycle de l'eau pour assurer la protection des milieux naturels tout en garantissant une production agricole durable et résiliente.</a:t>
            </a:r>
            <a:endParaRPr lang="en-US" sz="119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2C3E50"/>
                </a:solidFill>
              </a:rPr>
              <a:t>Écoulements à Surface Libre</a:t>
            </a:r>
            <a:endParaRPr lang="en-US" sz="2435" dirty="0"/>
          </a:p>
        </p:txBody>
      </p:sp>
      <p:sp>
        <p:nvSpPr>
          <p:cNvPr id="4" name="Shape 1"/>
          <p:cNvSpPr/>
          <p:nvPr/>
        </p:nvSpPr>
        <p:spPr>
          <a:xfrm>
            <a:off x="571500" y="1251942"/>
            <a:ext cx="4629150" cy="3071813"/>
          </a:xfrm>
          <a:prstGeom prst="rect">
            <a:avLst/>
          </a:prstGeom>
          <a:solidFill>
            <a:srgbClr val="2C3E50">
              <a:alpha val="3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1702417" y="1514475"/>
            <a:ext cx="1116462" cy="40898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255" dirty="0">
                <a:solidFill>
                  <a:srgbClr val="27AE60"/>
                </a:solidFill>
              </a:rPr>
              <a:t>V = K · R</a:t>
            </a:r>
            <a:endParaRPr lang="en-US" sz="2255" dirty="0"/>
          </a:p>
        </p:txBody>
      </p:sp>
      <p:sp>
        <p:nvSpPr>
          <p:cNvPr id="6" name="Text 3"/>
          <p:cNvSpPr/>
          <p:nvPr/>
        </p:nvSpPr>
        <p:spPr>
          <a:xfrm>
            <a:off x="2818879" y="1629835"/>
            <a:ext cx="154539" cy="34111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70" baseline="-40000" dirty="0">
                <a:solidFill>
                  <a:srgbClr val="27AE60"/>
                </a:solidFill>
              </a:rPr>
              <a:t>h</a:t>
            </a:r>
            <a:endParaRPr lang="en-US" sz="1870" dirty="0"/>
          </a:p>
        </p:txBody>
      </p:sp>
      <p:sp>
        <p:nvSpPr>
          <p:cNvPr id="7" name="Text 4"/>
          <p:cNvSpPr/>
          <p:nvPr/>
        </p:nvSpPr>
        <p:spPr>
          <a:xfrm>
            <a:off x="2973419" y="1466255"/>
            <a:ext cx="379065" cy="34111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70" baseline="30000" dirty="0">
                <a:solidFill>
                  <a:srgbClr val="27AE60"/>
                </a:solidFill>
              </a:rPr>
              <a:t>2/3</a:t>
            </a:r>
            <a:endParaRPr lang="en-US" sz="1870" dirty="0"/>
          </a:p>
        </p:txBody>
      </p:sp>
      <p:sp>
        <p:nvSpPr>
          <p:cNvPr id="8" name="Text 5"/>
          <p:cNvSpPr/>
          <p:nvPr/>
        </p:nvSpPr>
        <p:spPr>
          <a:xfrm>
            <a:off x="3352484" y="1514475"/>
            <a:ext cx="338156" cy="40898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255" dirty="0">
                <a:solidFill>
                  <a:srgbClr val="27AE60"/>
                </a:solidFill>
              </a:rPr>
              <a:t>· I</a:t>
            </a:r>
            <a:endParaRPr lang="en-US" sz="2255" dirty="0"/>
          </a:p>
        </p:txBody>
      </p:sp>
      <p:sp>
        <p:nvSpPr>
          <p:cNvPr id="9" name="Text 6"/>
          <p:cNvSpPr/>
          <p:nvPr/>
        </p:nvSpPr>
        <p:spPr>
          <a:xfrm>
            <a:off x="3690640" y="1466255"/>
            <a:ext cx="379065" cy="34111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70" baseline="30000" dirty="0">
                <a:solidFill>
                  <a:srgbClr val="27AE60"/>
                </a:solidFill>
              </a:rPr>
              <a:t>1/2</a:t>
            </a:r>
            <a:endParaRPr lang="en-US" sz="1870" dirty="0"/>
          </a:p>
        </p:txBody>
      </p:sp>
      <p:sp>
        <p:nvSpPr>
          <p:cNvPr id="10" name="Text 7"/>
          <p:cNvSpPr/>
          <p:nvPr/>
        </p:nvSpPr>
        <p:spPr>
          <a:xfrm>
            <a:off x="1071563" y="2185262"/>
            <a:ext cx="285750" cy="23144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885" b="1" dirty="0">
                <a:solidFill>
                  <a:srgbClr val="2C3E50"/>
                </a:solidFill>
              </a:rPr>
              <a:t>V :</a:t>
            </a:r>
            <a:endParaRPr lang="en-US" sz="885" dirty="0"/>
          </a:p>
        </p:txBody>
      </p:sp>
      <p:sp>
        <p:nvSpPr>
          <p:cNvPr id="11" name="Text 8"/>
          <p:cNvSpPr/>
          <p:nvPr/>
        </p:nvSpPr>
        <p:spPr>
          <a:xfrm>
            <a:off x="1357313" y="2212051"/>
            <a:ext cx="2385817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Vitesse moyenne de l'écoulement (m/s)</a:t>
            </a:r>
            <a:endParaRPr lang="en-US" sz="940" dirty="0"/>
          </a:p>
        </p:txBody>
      </p:sp>
      <p:sp>
        <p:nvSpPr>
          <p:cNvPr id="12" name="Text 9"/>
          <p:cNvSpPr/>
          <p:nvPr/>
        </p:nvSpPr>
        <p:spPr>
          <a:xfrm>
            <a:off x="1071563" y="2416708"/>
            <a:ext cx="285750" cy="23144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885" b="1" dirty="0">
                <a:solidFill>
                  <a:srgbClr val="2C3E50"/>
                </a:solidFill>
              </a:rPr>
              <a:t>K :</a:t>
            </a:r>
            <a:endParaRPr lang="en-US" sz="885" dirty="0"/>
          </a:p>
        </p:txBody>
      </p:sp>
      <p:sp>
        <p:nvSpPr>
          <p:cNvPr id="13" name="Text 10"/>
          <p:cNvSpPr/>
          <p:nvPr/>
        </p:nvSpPr>
        <p:spPr>
          <a:xfrm>
            <a:off x="1357313" y="2443497"/>
            <a:ext cx="2112569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Coefficient de rugosité de Strickler</a:t>
            </a:r>
            <a:endParaRPr lang="en-US" sz="940" dirty="0"/>
          </a:p>
        </p:txBody>
      </p:sp>
      <p:sp>
        <p:nvSpPr>
          <p:cNvPr id="14" name="Text 11"/>
          <p:cNvSpPr/>
          <p:nvPr/>
        </p:nvSpPr>
        <p:spPr>
          <a:xfrm>
            <a:off x="1071563" y="2674944"/>
            <a:ext cx="8488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885" b="1" dirty="0">
                <a:solidFill>
                  <a:srgbClr val="2C3E50"/>
                </a:solidFill>
              </a:rPr>
              <a:t>R</a:t>
            </a:r>
            <a:endParaRPr lang="en-US" sz="885" dirty="0"/>
          </a:p>
        </p:txBody>
      </p:sp>
      <p:sp>
        <p:nvSpPr>
          <p:cNvPr id="15" name="Text 12"/>
          <p:cNvSpPr/>
          <p:nvPr/>
        </p:nvSpPr>
        <p:spPr>
          <a:xfrm>
            <a:off x="1156450" y="2723862"/>
            <a:ext cx="70405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735" b="1" baseline="-40000" dirty="0">
                <a:solidFill>
                  <a:srgbClr val="2C3E50"/>
                </a:solidFill>
              </a:rPr>
              <a:t>h</a:t>
            </a:r>
            <a:endParaRPr lang="en-US" sz="735" dirty="0"/>
          </a:p>
        </p:txBody>
      </p:sp>
      <p:sp>
        <p:nvSpPr>
          <p:cNvPr id="16" name="Text 13"/>
          <p:cNvSpPr/>
          <p:nvPr/>
        </p:nvSpPr>
        <p:spPr>
          <a:xfrm>
            <a:off x="1226855" y="2674944"/>
            <a:ext cx="7009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885" b="1" dirty="0">
                <a:solidFill>
                  <a:srgbClr val="2C3E50"/>
                </a:solidFill>
              </a:rPr>
              <a:t>:</a:t>
            </a:r>
            <a:endParaRPr lang="en-US" sz="885" dirty="0"/>
          </a:p>
        </p:txBody>
      </p:sp>
      <p:sp>
        <p:nvSpPr>
          <p:cNvPr id="17" name="Text 14"/>
          <p:cNvSpPr/>
          <p:nvPr/>
        </p:nvSpPr>
        <p:spPr>
          <a:xfrm>
            <a:off x="1357313" y="2674944"/>
            <a:ext cx="317497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Rayon hydraulique (m) = Section / Périmètre mouillé</a:t>
            </a:r>
            <a:endParaRPr lang="en-US" sz="940" dirty="0"/>
          </a:p>
        </p:txBody>
      </p:sp>
      <p:sp>
        <p:nvSpPr>
          <p:cNvPr id="18" name="Text 15"/>
          <p:cNvSpPr/>
          <p:nvPr/>
        </p:nvSpPr>
        <p:spPr>
          <a:xfrm>
            <a:off x="1071563" y="2893526"/>
            <a:ext cx="285750" cy="23144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885" b="1" dirty="0">
                <a:solidFill>
                  <a:srgbClr val="2C3E50"/>
                </a:solidFill>
              </a:rPr>
              <a:t>I :</a:t>
            </a:r>
            <a:endParaRPr lang="en-US" sz="885" dirty="0"/>
          </a:p>
        </p:txBody>
      </p:sp>
      <p:sp>
        <p:nvSpPr>
          <p:cNvPr id="19" name="Text 16"/>
          <p:cNvSpPr/>
          <p:nvPr/>
        </p:nvSpPr>
        <p:spPr>
          <a:xfrm>
            <a:off x="1357313" y="2920315"/>
            <a:ext cx="183108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Pente du fond du canal (m/m)</a:t>
            </a:r>
            <a:endParaRPr lang="en-US" sz="940" dirty="0"/>
          </a:p>
        </p:txBody>
      </p:sp>
      <p:sp>
        <p:nvSpPr>
          <p:cNvPr id="20" name="Text 17"/>
          <p:cNvSpPr/>
          <p:nvPr/>
        </p:nvSpPr>
        <p:spPr>
          <a:xfrm>
            <a:off x="5486400" y="1480542"/>
            <a:ext cx="3086100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2C3E50"/>
                </a:solidFill>
              </a:rPr>
              <a:t>Régimes d'Écoulement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486400" y="1935956"/>
            <a:ext cx="3086100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27AE60"/>
                </a:solidFill>
              </a:rPr>
              <a:t>Fluvial (Tranquille)</a:t>
            </a:r>
            <a:endParaRPr lang="en-US" sz="1090" dirty="0"/>
          </a:p>
        </p:txBody>
      </p:sp>
      <p:sp>
        <p:nvSpPr>
          <p:cNvPr id="22" name="Text 19"/>
          <p:cNvSpPr/>
          <p:nvPr/>
        </p:nvSpPr>
        <p:spPr>
          <a:xfrm>
            <a:off x="5486400" y="2264569"/>
            <a:ext cx="308610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5D4037"/>
                </a:solidFill>
              </a:rPr>
              <a:t>Vitesse faible, profondeur importante. Influence de l'aval.</a:t>
            </a:r>
            <a:endParaRPr lang="en-US" sz="835" dirty="0"/>
          </a:p>
        </p:txBody>
      </p:sp>
      <p:sp>
        <p:nvSpPr>
          <p:cNvPr id="23" name="Text 20"/>
          <p:cNvSpPr/>
          <p:nvPr/>
        </p:nvSpPr>
        <p:spPr>
          <a:xfrm>
            <a:off x="5486400" y="2598539"/>
            <a:ext cx="3086100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27AE60"/>
                </a:solidFill>
              </a:rPr>
              <a:t>Torrentiel (Rapide)</a:t>
            </a:r>
            <a:endParaRPr lang="en-US" sz="1090" dirty="0"/>
          </a:p>
        </p:txBody>
      </p:sp>
      <p:sp>
        <p:nvSpPr>
          <p:cNvPr id="24" name="Text 21"/>
          <p:cNvSpPr/>
          <p:nvPr/>
        </p:nvSpPr>
        <p:spPr>
          <a:xfrm>
            <a:off x="5486400" y="2927152"/>
            <a:ext cx="308610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5D4037"/>
                </a:solidFill>
              </a:rPr>
              <a:t>Vitesse élevée, faible profondeur. Influence de l'amont.</a:t>
            </a:r>
            <a:endParaRPr lang="en-US" sz="835" dirty="0"/>
          </a:p>
        </p:txBody>
      </p:sp>
      <p:sp>
        <p:nvSpPr>
          <p:cNvPr id="25" name="Shape 22"/>
          <p:cNvSpPr/>
          <p:nvPr/>
        </p:nvSpPr>
        <p:spPr>
          <a:xfrm>
            <a:off x="5486400" y="3296841"/>
            <a:ext cx="3086100" cy="842963"/>
          </a:xfrm>
          <a:prstGeom prst="rect">
            <a:avLst/>
          </a:prstGeom>
          <a:solidFill>
            <a:srgbClr val="2C3E50"/>
          </a:solidFill>
        </p:spPr>
      </p:sp>
      <p:sp>
        <p:nvSpPr>
          <p:cNvPr id="26" name="Text 23"/>
          <p:cNvSpPr/>
          <p:nvPr/>
        </p:nvSpPr>
        <p:spPr>
          <a:xfrm>
            <a:off x="5486400" y="3296841"/>
            <a:ext cx="3086100" cy="842963"/>
          </a:xfrm>
          <a:prstGeom prst="rect">
            <a:avLst/>
          </a:prstGeom>
          <a:noFill/>
        </p:spPr>
        <p:txBody>
          <a:bodyPr wrap="square" lIns="170053" tIns="170053" rIns="170053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FFFFF"/>
                </a:solidFill>
              </a:rPr>
              <a:t>Nombre de Froude (Fr) :</a:t>
            </a:r>
            <a:r>
              <a:rPr lang="en-US" sz="940" dirty="0">
                <a:solidFill>
                  <a:srgbClr val="FFFFFF"/>
                </a:solidFill>
              </a:rPr>
              <a:t>
</a:t>
            </a:r>
            <a:r>
              <a:rPr lang="en-US" sz="940" dirty="0">
                <a:solidFill>
                  <a:srgbClr val="FFFFFF"/>
                </a:solidFill>
              </a:rPr>
              <a:t> Rapport entre les forces d'inertie et de </a:t>
            </a:r>
            <a:r>
              <a:rPr lang="en-US" sz="940" dirty="0">
                <a:solidFill>
                  <a:srgbClr val="FFFFFF"/>
                </a:solidFill>
              </a:rPr>
              <a:t>gravité.</a:t>
            </a:r>
            <a:r>
              <a:rPr lang="en-US" sz="940" dirty="0">
                <a:solidFill>
                  <a:srgbClr val="FFFFFF"/>
                </a:solidFill>
              </a:rPr>
              <a:t>
</a:t>
            </a:r>
            <a:r>
              <a:rPr lang="en-US" sz="940" dirty="0">
                <a:solidFill>
                  <a:srgbClr val="FFFFFF"/>
                </a:solidFill>
              </a:rPr>
              <a:t> Fr &lt; 1 : Fluvial | Fr &gt; 1 : Torrentiel</a:t>
            </a:r>
            <a:endParaRPr lang="en-US" sz="94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2C3E50"/>
                </a:solidFill>
              </a:rPr>
              <a:t>Morphologie et Dynamique Sédimentaire</a:t>
            </a:r>
            <a:endParaRPr lang="en-US" sz="2435" dirty="0"/>
          </a:p>
        </p:txBody>
      </p:sp>
      <p:sp>
        <p:nvSpPr>
          <p:cNvPr id="4" name="Text 1"/>
          <p:cNvSpPr/>
          <p:nvPr/>
        </p:nvSpPr>
        <p:spPr>
          <a:xfrm>
            <a:off x="571500" y="1251942"/>
            <a:ext cx="3786188" cy="312539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5" dirty="0">
                <a:solidFill>
                  <a:srgbClr val="27AE60"/>
                </a:solidFill>
              </a:rPr>
              <a:t>Transport Sédimentaire</a:t>
            </a:r>
            <a:endParaRPr lang="en-US" sz="1705" dirty="0"/>
          </a:p>
        </p:txBody>
      </p:sp>
      <p:sp>
        <p:nvSpPr>
          <p:cNvPr id="5" name="Text 2"/>
          <p:cNvSpPr/>
          <p:nvPr/>
        </p:nvSpPr>
        <p:spPr>
          <a:xfrm>
            <a:off x="571500" y="1743075"/>
            <a:ext cx="3786188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2C3E50"/>
                </a:solidFill>
              </a:rPr>
              <a:t>Charriage</a:t>
            </a:r>
            <a:endParaRPr lang="en-US" sz="1090" dirty="0"/>
          </a:p>
        </p:txBody>
      </p:sp>
      <p:sp>
        <p:nvSpPr>
          <p:cNvPr id="6" name="Text 3"/>
          <p:cNvSpPr/>
          <p:nvPr/>
        </p:nvSpPr>
        <p:spPr>
          <a:xfrm>
            <a:off x="571500" y="2085975"/>
            <a:ext cx="3786188" cy="41143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Mouvement des particules grossières (sables, graviers) qui roulent, glissent ou sautent sur le fond du lit.</a:t>
            </a:r>
            <a:endParaRPr lang="en-US" sz="940" dirty="0"/>
          </a:p>
        </p:txBody>
      </p:sp>
      <p:sp>
        <p:nvSpPr>
          <p:cNvPr id="7" name="Text 4"/>
          <p:cNvSpPr/>
          <p:nvPr/>
        </p:nvSpPr>
        <p:spPr>
          <a:xfrm>
            <a:off x="571500" y="2711723"/>
            <a:ext cx="3786188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2C3E50"/>
                </a:solidFill>
              </a:rPr>
              <a:t>Suspension</a:t>
            </a:r>
            <a:endParaRPr lang="en-US" sz="1090" dirty="0"/>
          </a:p>
        </p:txBody>
      </p:sp>
      <p:sp>
        <p:nvSpPr>
          <p:cNvPr id="8" name="Text 5"/>
          <p:cNvSpPr/>
          <p:nvPr/>
        </p:nvSpPr>
        <p:spPr>
          <a:xfrm>
            <a:off x="571500" y="3054623"/>
            <a:ext cx="3786188" cy="41143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Transport des particules fines (limons, argiles) maintenues dans la masse d'eau par la turbulence.</a:t>
            </a:r>
            <a:endParaRPr lang="en-US" sz="940" dirty="0"/>
          </a:p>
        </p:txBody>
      </p:sp>
      <p:sp>
        <p:nvSpPr>
          <p:cNvPr id="9" name="Text 6"/>
          <p:cNvSpPr/>
          <p:nvPr/>
        </p:nvSpPr>
        <p:spPr>
          <a:xfrm>
            <a:off x="4786313" y="1251942"/>
            <a:ext cx="3786188" cy="312539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5" dirty="0">
                <a:solidFill>
                  <a:srgbClr val="27AE60"/>
                </a:solidFill>
              </a:rPr>
              <a:t>Formes de Lit</a:t>
            </a:r>
            <a:endParaRPr lang="en-US" sz="1705" dirty="0"/>
          </a:p>
        </p:txBody>
      </p:sp>
      <p:sp>
        <p:nvSpPr>
          <p:cNvPr id="10" name="Text 7"/>
          <p:cNvSpPr/>
          <p:nvPr/>
        </p:nvSpPr>
        <p:spPr>
          <a:xfrm>
            <a:off x="5214938" y="1787723"/>
            <a:ext cx="785115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985" b="1" dirty="0">
                <a:solidFill>
                  <a:srgbClr val="5D4037"/>
                </a:solidFill>
              </a:rPr>
              <a:t>Méandres :</a:t>
            </a:r>
            <a:endParaRPr lang="en-US" sz="985" dirty="0"/>
          </a:p>
        </p:txBody>
      </p:sp>
      <p:sp>
        <p:nvSpPr>
          <p:cNvPr id="11" name="Text 8"/>
          <p:cNvSpPr/>
          <p:nvPr/>
        </p:nvSpPr>
        <p:spPr>
          <a:xfrm>
            <a:off x="6000052" y="1787723"/>
            <a:ext cx="2056702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050" dirty="0">
                <a:solidFill>
                  <a:srgbClr val="5D4037"/>
                </a:solidFill>
              </a:rPr>
              <a:t>Sinuosités régulières du tracé.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5214938" y="2073473"/>
            <a:ext cx="597368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985" b="1" dirty="0">
                <a:solidFill>
                  <a:srgbClr val="5D4037"/>
                </a:solidFill>
              </a:rPr>
              <a:t>Tresses :</a:t>
            </a:r>
            <a:endParaRPr lang="en-US" sz="985" dirty="0"/>
          </a:p>
        </p:txBody>
      </p:sp>
      <p:sp>
        <p:nvSpPr>
          <p:cNvPr id="13" name="Text 10"/>
          <p:cNvSpPr/>
          <p:nvPr/>
        </p:nvSpPr>
        <p:spPr>
          <a:xfrm>
            <a:off x="5812306" y="2073473"/>
            <a:ext cx="2028267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050" dirty="0">
                <a:solidFill>
                  <a:srgbClr val="5D4037"/>
                </a:solidFill>
              </a:rPr>
              <a:t>Multiples chenaux entrelacés.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214938" y="2359223"/>
            <a:ext cx="498500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985" b="1" dirty="0">
                <a:solidFill>
                  <a:srgbClr val="5D4037"/>
                </a:solidFill>
              </a:rPr>
              <a:t>Bancs :</a:t>
            </a:r>
            <a:endParaRPr lang="en-US" sz="985" dirty="0"/>
          </a:p>
        </p:txBody>
      </p:sp>
      <p:sp>
        <p:nvSpPr>
          <p:cNvPr id="15" name="Text 12"/>
          <p:cNvSpPr/>
          <p:nvPr/>
        </p:nvSpPr>
        <p:spPr>
          <a:xfrm>
            <a:off x="5713437" y="2359223"/>
            <a:ext cx="2544905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050" dirty="0">
                <a:solidFill>
                  <a:srgbClr val="5D4037"/>
                </a:solidFill>
              </a:rPr>
              <a:t>Accumulations sédimentaires locales.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5214938" y="2644973"/>
            <a:ext cx="1317045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985" b="1" dirty="0">
                <a:solidFill>
                  <a:srgbClr val="5D4037"/>
                </a:solidFill>
              </a:rPr>
              <a:t>Seuils et Mouilles :</a:t>
            </a:r>
            <a:endParaRPr lang="en-US" sz="985" dirty="0"/>
          </a:p>
        </p:txBody>
      </p:sp>
      <p:sp>
        <p:nvSpPr>
          <p:cNvPr id="17" name="Text 14"/>
          <p:cNvSpPr/>
          <p:nvPr/>
        </p:nvSpPr>
        <p:spPr>
          <a:xfrm>
            <a:off x="5072063" y="2644973"/>
            <a:ext cx="3149864" cy="48041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050" dirty="0">
                <a:solidFill>
                  <a:srgbClr val="5D4037"/>
                </a:solidFill>
              </a:rPr>
              <a:t>Alternance de zones peu profondes et profondes.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4786313" y="3457575"/>
            <a:ext cx="3786188" cy="1048345"/>
          </a:xfrm>
          <a:prstGeom prst="rect">
            <a:avLst/>
          </a:prstGeom>
          <a:solidFill>
            <a:srgbClr val="2C3E50">
              <a:alpha val="5000"/>
            </a:srgbClr>
          </a:solidFill>
        </p:spPr>
      </p:sp>
      <p:sp>
        <p:nvSpPr>
          <p:cNvPr id="19" name="Shape 16"/>
          <p:cNvSpPr/>
          <p:nvPr/>
        </p:nvSpPr>
        <p:spPr>
          <a:xfrm>
            <a:off x="4786313" y="3457575"/>
            <a:ext cx="3786188" cy="21431"/>
          </a:xfrm>
          <a:prstGeom prst="rect">
            <a:avLst/>
          </a:prstGeom>
          <a:solidFill>
            <a:srgbClr val="2C3E50"/>
          </a:solidFill>
        </p:spPr>
      </p:sp>
      <p:sp>
        <p:nvSpPr>
          <p:cNvPr id="20" name="Text 17"/>
          <p:cNvSpPr/>
          <p:nvPr/>
        </p:nvSpPr>
        <p:spPr>
          <a:xfrm>
            <a:off x="5000625" y="3636169"/>
            <a:ext cx="3357563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kern="0" spc="1" dirty="0">
                <a:solidFill>
                  <a:srgbClr val="2C3E50"/>
                </a:solidFill>
              </a:rPr>
              <a:t>Équilibre de Lane</a:t>
            </a:r>
            <a:endParaRPr lang="en-US" sz="985" dirty="0"/>
          </a:p>
        </p:txBody>
      </p:sp>
      <p:sp>
        <p:nvSpPr>
          <p:cNvPr id="21" name="Text 18"/>
          <p:cNvSpPr/>
          <p:nvPr/>
        </p:nvSpPr>
        <p:spPr>
          <a:xfrm>
            <a:off x="5000625" y="3959423"/>
            <a:ext cx="3357563" cy="5250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i="1" dirty="0">
                <a:solidFill>
                  <a:srgbClr val="5D4037"/>
                </a:solidFill>
              </a:rPr>
              <a:t>"Le produit du débit liquide et de la pente est proportionnel au produit du débit solide et de la taille des sédiments."</a:t>
            </a:r>
            <a:endParaRPr lang="en-US" sz="94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2C3E50"/>
                </a:solidFill>
              </a:rPr>
              <a:t>Aménagement Fluvial et Gestion des Crues</a:t>
            </a:r>
            <a:endParaRPr lang="en-US" sz="2435" dirty="0"/>
          </a:p>
        </p:txBody>
      </p:sp>
      <p:sp>
        <p:nvSpPr>
          <p:cNvPr id="4" name="Text 1"/>
          <p:cNvSpPr/>
          <p:nvPr/>
        </p:nvSpPr>
        <p:spPr>
          <a:xfrm>
            <a:off x="571500" y="1523405"/>
            <a:ext cx="2476481" cy="358973"/>
          </a:xfrm>
          <a:prstGeom prst="rect">
            <a:avLst/>
          </a:prstGeom>
          <a:noFill/>
        </p:spPr>
        <p:txBody>
          <a:bodyPr wrap="none" lIns="0" tIns="0" rIns="0" bIns="8509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7AE60"/>
                </a:solidFill>
              </a:rPr>
              <a:t>Ouvrages de Protection</a:t>
            </a:r>
            <a:endParaRPr lang="en-US" sz="1395" dirty="0"/>
          </a:p>
        </p:txBody>
      </p:sp>
      <p:sp>
        <p:nvSpPr>
          <p:cNvPr id="5" name="Text 2"/>
          <p:cNvSpPr/>
          <p:nvPr/>
        </p:nvSpPr>
        <p:spPr>
          <a:xfrm>
            <a:off x="571500" y="2060972"/>
            <a:ext cx="48332" cy="20571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6" name="Text 3"/>
          <p:cNvSpPr/>
          <p:nvPr/>
        </p:nvSpPr>
        <p:spPr>
          <a:xfrm>
            <a:off x="750094" y="2075259"/>
            <a:ext cx="1144060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5D4037"/>
                </a:solidFill>
              </a:rPr>
              <a:t>Digues et Levées :</a:t>
            </a:r>
            <a:endParaRPr lang="en-US" sz="885" dirty="0"/>
          </a:p>
        </p:txBody>
      </p:sp>
      <p:sp>
        <p:nvSpPr>
          <p:cNvPr id="7" name="Text 4"/>
          <p:cNvSpPr/>
          <p:nvPr/>
        </p:nvSpPr>
        <p:spPr>
          <a:xfrm>
            <a:off x="750094" y="2075259"/>
            <a:ext cx="2210712" cy="3807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Confinement des écoulements exceptionnels.</a:t>
            </a:r>
            <a:endParaRPr lang="en-US" sz="940" dirty="0"/>
          </a:p>
        </p:txBody>
      </p:sp>
      <p:sp>
        <p:nvSpPr>
          <p:cNvPr id="8" name="Text 5"/>
          <p:cNvSpPr/>
          <p:nvPr/>
        </p:nvSpPr>
        <p:spPr>
          <a:xfrm>
            <a:off x="571500" y="2579563"/>
            <a:ext cx="48332" cy="20571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9" name="Text 6"/>
          <p:cNvSpPr/>
          <p:nvPr/>
        </p:nvSpPr>
        <p:spPr>
          <a:xfrm>
            <a:off x="750094" y="2593851"/>
            <a:ext cx="1289224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5D4037"/>
                </a:solidFill>
              </a:rPr>
              <a:t>Barrages Écrêteurs :</a:t>
            </a:r>
            <a:endParaRPr lang="en-US" sz="885" dirty="0"/>
          </a:p>
        </p:txBody>
      </p:sp>
      <p:sp>
        <p:nvSpPr>
          <p:cNvPr id="10" name="Text 7"/>
          <p:cNvSpPr/>
          <p:nvPr/>
        </p:nvSpPr>
        <p:spPr>
          <a:xfrm>
            <a:off x="750094" y="2593851"/>
            <a:ext cx="1871607" cy="3807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Stockage temporaire du volume de crue.</a:t>
            </a:r>
            <a:endParaRPr lang="en-US" sz="940" dirty="0"/>
          </a:p>
        </p:txBody>
      </p:sp>
      <p:sp>
        <p:nvSpPr>
          <p:cNvPr id="11" name="Text 8"/>
          <p:cNvSpPr/>
          <p:nvPr/>
        </p:nvSpPr>
        <p:spPr>
          <a:xfrm>
            <a:off x="571500" y="3098155"/>
            <a:ext cx="48332" cy="20571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12" name="Text 9"/>
          <p:cNvSpPr/>
          <p:nvPr/>
        </p:nvSpPr>
        <p:spPr>
          <a:xfrm>
            <a:off x="750094" y="3112443"/>
            <a:ext cx="89896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5D4037"/>
                </a:solidFill>
              </a:rPr>
              <a:t>Épis et Seuils :</a:t>
            </a:r>
            <a:endParaRPr lang="en-US" sz="885" dirty="0"/>
          </a:p>
        </p:txBody>
      </p:sp>
      <p:sp>
        <p:nvSpPr>
          <p:cNvPr id="13" name="Text 10"/>
          <p:cNvSpPr/>
          <p:nvPr/>
        </p:nvSpPr>
        <p:spPr>
          <a:xfrm>
            <a:off x="750094" y="3112443"/>
            <a:ext cx="2161319" cy="3807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Stabilisation du lit et contrôle de l'érosion.</a:t>
            </a:r>
            <a:endParaRPr lang="en-US" sz="940" dirty="0"/>
          </a:p>
        </p:txBody>
      </p:sp>
      <p:sp>
        <p:nvSpPr>
          <p:cNvPr id="14" name="Text 11"/>
          <p:cNvSpPr/>
          <p:nvPr/>
        </p:nvSpPr>
        <p:spPr>
          <a:xfrm>
            <a:off x="3333731" y="1523405"/>
            <a:ext cx="2476509" cy="358973"/>
          </a:xfrm>
          <a:prstGeom prst="rect">
            <a:avLst/>
          </a:prstGeom>
          <a:noFill/>
        </p:spPr>
        <p:txBody>
          <a:bodyPr wrap="none" lIns="0" tIns="0" rIns="0" bIns="8509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7AE60"/>
                </a:solidFill>
              </a:rPr>
              <a:t>Restauration Écologique</a:t>
            </a:r>
            <a:endParaRPr lang="en-US" sz="1395" dirty="0"/>
          </a:p>
        </p:txBody>
      </p:sp>
      <p:sp>
        <p:nvSpPr>
          <p:cNvPr id="15" name="Text 12"/>
          <p:cNvSpPr/>
          <p:nvPr/>
        </p:nvSpPr>
        <p:spPr>
          <a:xfrm>
            <a:off x="3333731" y="2060972"/>
            <a:ext cx="48332" cy="20571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16" name="Text 13"/>
          <p:cNvSpPr/>
          <p:nvPr/>
        </p:nvSpPr>
        <p:spPr>
          <a:xfrm>
            <a:off x="3512325" y="2075259"/>
            <a:ext cx="96764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5D4037"/>
                </a:solidFill>
              </a:rPr>
              <a:t>Reméandrage :</a:t>
            </a:r>
            <a:endParaRPr lang="en-US" sz="885" dirty="0"/>
          </a:p>
        </p:txBody>
      </p:sp>
      <p:sp>
        <p:nvSpPr>
          <p:cNvPr id="17" name="Text 14"/>
          <p:cNvSpPr/>
          <p:nvPr/>
        </p:nvSpPr>
        <p:spPr>
          <a:xfrm>
            <a:off x="3512325" y="2075259"/>
            <a:ext cx="1981302" cy="3807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Restitution de la sinuosité naturelle.</a:t>
            </a:r>
            <a:endParaRPr lang="en-US" sz="940" dirty="0"/>
          </a:p>
        </p:txBody>
      </p:sp>
      <p:sp>
        <p:nvSpPr>
          <p:cNvPr id="18" name="Text 15"/>
          <p:cNvSpPr/>
          <p:nvPr/>
        </p:nvSpPr>
        <p:spPr>
          <a:xfrm>
            <a:off x="3333731" y="2579563"/>
            <a:ext cx="48332" cy="20571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19" name="Text 16"/>
          <p:cNvSpPr/>
          <p:nvPr/>
        </p:nvSpPr>
        <p:spPr>
          <a:xfrm>
            <a:off x="3512325" y="2593851"/>
            <a:ext cx="959411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5D4037"/>
                </a:solidFill>
              </a:rPr>
              <a:t>Génie Végétal :</a:t>
            </a:r>
            <a:endParaRPr lang="en-US" sz="885" dirty="0"/>
          </a:p>
        </p:txBody>
      </p:sp>
      <p:sp>
        <p:nvSpPr>
          <p:cNvPr id="20" name="Text 17"/>
          <p:cNvSpPr/>
          <p:nvPr/>
        </p:nvSpPr>
        <p:spPr>
          <a:xfrm>
            <a:off x="3512325" y="2593851"/>
            <a:ext cx="1863151" cy="3807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Protection des berges par la végétation.</a:t>
            </a:r>
            <a:endParaRPr lang="en-US" sz="940" dirty="0"/>
          </a:p>
        </p:txBody>
      </p:sp>
      <p:sp>
        <p:nvSpPr>
          <p:cNvPr id="21" name="Text 18"/>
          <p:cNvSpPr/>
          <p:nvPr/>
        </p:nvSpPr>
        <p:spPr>
          <a:xfrm>
            <a:off x="3333731" y="3098155"/>
            <a:ext cx="48332" cy="20571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22" name="Text 19"/>
          <p:cNvSpPr/>
          <p:nvPr/>
        </p:nvSpPr>
        <p:spPr>
          <a:xfrm>
            <a:off x="3512325" y="3112443"/>
            <a:ext cx="119085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5D4037"/>
                </a:solidFill>
              </a:rPr>
              <a:t>Espace de Liberté :</a:t>
            </a:r>
            <a:endParaRPr lang="en-US" sz="885" dirty="0"/>
          </a:p>
        </p:txBody>
      </p:sp>
      <p:sp>
        <p:nvSpPr>
          <p:cNvPr id="23" name="Text 20"/>
          <p:cNvSpPr/>
          <p:nvPr/>
        </p:nvSpPr>
        <p:spPr>
          <a:xfrm>
            <a:off x="3512325" y="3112443"/>
            <a:ext cx="1907744" cy="3807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Zones d'expansion de crue contrôlées.</a:t>
            </a:r>
            <a:endParaRPr lang="en-US" sz="940" dirty="0"/>
          </a:p>
        </p:txBody>
      </p:sp>
      <p:sp>
        <p:nvSpPr>
          <p:cNvPr id="24" name="Text 21"/>
          <p:cNvSpPr/>
          <p:nvPr/>
        </p:nvSpPr>
        <p:spPr>
          <a:xfrm>
            <a:off x="6095991" y="1523405"/>
            <a:ext cx="2476481" cy="358973"/>
          </a:xfrm>
          <a:prstGeom prst="rect">
            <a:avLst/>
          </a:prstGeom>
          <a:noFill/>
        </p:spPr>
        <p:txBody>
          <a:bodyPr wrap="none" lIns="0" tIns="0" rIns="0" bIns="8509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7AE60"/>
                </a:solidFill>
              </a:rPr>
              <a:t>Modélisation &amp; Risque</a:t>
            </a:r>
            <a:endParaRPr lang="en-US" sz="1395" dirty="0"/>
          </a:p>
        </p:txBody>
      </p:sp>
      <p:sp>
        <p:nvSpPr>
          <p:cNvPr id="25" name="Text 22"/>
          <p:cNvSpPr/>
          <p:nvPr/>
        </p:nvSpPr>
        <p:spPr>
          <a:xfrm>
            <a:off x="6095991" y="2060972"/>
            <a:ext cx="48332" cy="20571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26" name="Text 23"/>
          <p:cNvSpPr/>
          <p:nvPr/>
        </p:nvSpPr>
        <p:spPr>
          <a:xfrm>
            <a:off x="6274584" y="2075259"/>
            <a:ext cx="1254761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5D4037"/>
                </a:solidFill>
              </a:rPr>
              <a:t>Simulations 1D/2D :</a:t>
            </a:r>
            <a:endParaRPr lang="en-US" sz="885" dirty="0"/>
          </a:p>
        </p:txBody>
      </p:sp>
      <p:sp>
        <p:nvSpPr>
          <p:cNvPr id="27" name="Text 24"/>
          <p:cNvSpPr/>
          <p:nvPr/>
        </p:nvSpPr>
        <p:spPr>
          <a:xfrm>
            <a:off x="6274584" y="2075259"/>
            <a:ext cx="2146529" cy="3807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Prédiction des hauteurs d'eau et vitesses.</a:t>
            </a:r>
            <a:endParaRPr lang="en-US" sz="940" dirty="0"/>
          </a:p>
        </p:txBody>
      </p:sp>
      <p:sp>
        <p:nvSpPr>
          <p:cNvPr id="28" name="Text 25"/>
          <p:cNvSpPr/>
          <p:nvPr/>
        </p:nvSpPr>
        <p:spPr>
          <a:xfrm>
            <a:off x="6095991" y="2579563"/>
            <a:ext cx="48332" cy="20571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29" name="Text 26"/>
          <p:cNvSpPr/>
          <p:nvPr/>
        </p:nvSpPr>
        <p:spPr>
          <a:xfrm>
            <a:off x="6274584" y="2593851"/>
            <a:ext cx="91942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5D4037"/>
                </a:solidFill>
              </a:rPr>
              <a:t>Cartographie :</a:t>
            </a:r>
            <a:endParaRPr lang="en-US" sz="885" dirty="0"/>
          </a:p>
        </p:txBody>
      </p:sp>
      <p:sp>
        <p:nvSpPr>
          <p:cNvPr id="30" name="Text 27"/>
          <p:cNvSpPr/>
          <p:nvPr/>
        </p:nvSpPr>
        <p:spPr>
          <a:xfrm>
            <a:off x="6274584" y="2593851"/>
            <a:ext cx="1941063" cy="3807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Délimitation des zones inondables (PPRI).</a:t>
            </a:r>
            <a:endParaRPr lang="en-US" sz="940" dirty="0"/>
          </a:p>
        </p:txBody>
      </p:sp>
      <p:sp>
        <p:nvSpPr>
          <p:cNvPr id="31" name="Text 28"/>
          <p:cNvSpPr/>
          <p:nvPr/>
        </p:nvSpPr>
        <p:spPr>
          <a:xfrm>
            <a:off x="6095991" y="3098155"/>
            <a:ext cx="48332" cy="20571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32" name="Text 29"/>
          <p:cNvSpPr/>
          <p:nvPr/>
        </p:nvSpPr>
        <p:spPr>
          <a:xfrm>
            <a:off x="6274584" y="3112443"/>
            <a:ext cx="1210140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5D4037"/>
                </a:solidFill>
              </a:rPr>
              <a:t>Systèmes d'Alerte :</a:t>
            </a:r>
            <a:endParaRPr lang="en-US" sz="885" dirty="0"/>
          </a:p>
        </p:txBody>
      </p:sp>
      <p:sp>
        <p:nvSpPr>
          <p:cNvPr id="33" name="Text 30"/>
          <p:cNvSpPr/>
          <p:nvPr/>
        </p:nvSpPr>
        <p:spPr>
          <a:xfrm>
            <a:off x="6274584" y="3112443"/>
            <a:ext cx="2219948" cy="3807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Prévision hydrométéorologique en temps réel.</a:t>
            </a:r>
            <a:endParaRPr lang="en-US" sz="940" dirty="0"/>
          </a:p>
        </p:txBody>
      </p:sp>
      <p:sp>
        <p:nvSpPr>
          <p:cNvPr id="34" name="Shape 31"/>
          <p:cNvSpPr/>
          <p:nvPr/>
        </p:nvSpPr>
        <p:spPr>
          <a:xfrm>
            <a:off x="571500" y="4466630"/>
            <a:ext cx="8001000" cy="373261"/>
          </a:xfrm>
          <a:prstGeom prst="rect">
            <a:avLst/>
          </a:prstGeom>
          <a:solidFill>
            <a:srgbClr val="2C3E50"/>
          </a:solidFill>
        </p:spPr>
      </p:sp>
      <p:sp>
        <p:nvSpPr>
          <p:cNvPr id="35" name="Text 32"/>
          <p:cNvSpPr/>
          <p:nvPr/>
        </p:nvSpPr>
        <p:spPr>
          <a:xfrm>
            <a:off x="571500" y="4466630"/>
            <a:ext cx="8001000" cy="373261"/>
          </a:xfrm>
          <a:prstGeom prst="rect">
            <a:avLst/>
          </a:prstGeom>
          <a:noFill/>
        </p:spPr>
        <p:txBody>
          <a:bodyPr wrap="square" lIns="255143" tIns="212598" rIns="255143" bIns="0" rtlCol="0" anchor="t">
            <a:spAutoFit/>
          </a:bodyPr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50" i="1" dirty="0">
                <a:solidFill>
                  <a:srgbClr val="FAF8F5"/>
                </a:solidFill>
              </a:rPr>
              <a:t>"Concilier la sécurité des populations avec le bon état écologique des masses d'eau."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5488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2C3E50"/>
                </a:solidFill>
              </a:rPr>
              <a:t>L'Eau au Service de la Terre</a:t>
            </a:r>
            <a:endParaRPr lang="en-US" sz="2435" dirty="0"/>
          </a:p>
        </p:txBody>
      </p:sp>
      <p:sp>
        <p:nvSpPr>
          <p:cNvPr id="4" name="Text 1"/>
          <p:cNvSpPr/>
          <p:nvPr/>
        </p:nvSpPr>
        <p:spPr>
          <a:xfrm>
            <a:off x="0" y="1066205"/>
            <a:ext cx="9144000" cy="800100"/>
          </a:xfrm>
          <a:prstGeom prst="rect">
            <a:avLst/>
          </a:prstGeom>
          <a:noFill/>
        </p:spPr>
        <p:txBody>
          <a:bodyPr wrap="square" lIns="680339" tIns="340233" rIns="680339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70" dirty="0">
                <a:solidFill>
                  <a:srgbClr val="5D4037"/>
                </a:solidFill>
              </a:rPr>
              <a:t>L'hydraulique agricole vise à optimiser les conditions hydriques du sol pour maximiser les rendements tout en préservant la ressource.</a:t>
            </a:r>
            <a:endParaRPr lang="en-US" sz="1270" dirty="0"/>
          </a:p>
        </p:txBody>
      </p:sp>
      <p:sp>
        <p:nvSpPr>
          <p:cNvPr id="5" name="Text 2"/>
          <p:cNvSpPr/>
          <p:nvPr/>
        </p:nvSpPr>
        <p:spPr>
          <a:xfrm>
            <a:off x="571500" y="2771775"/>
            <a:ext cx="2476481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Sécurité Alimentaire</a:t>
            </a:r>
            <a:endParaRPr lang="en-US" sz="1395" dirty="0"/>
          </a:p>
        </p:txBody>
      </p:sp>
      <p:sp>
        <p:nvSpPr>
          <p:cNvPr id="6" name="Text 3"/>
          <p:cNvSpPr/>
          <p:nvPr/>
        </p:nvSpPr>
        <p:spPr>
          <a:xfrm>
            <a:off x="571500" y="3173611"/>
            <a:ext cx="2476481" cy="41143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Garantir une production stable face à la croissance démographique mondiale.</a:t>
            </a:r>
            <a:endParaRPr lang="en-US" sz="94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378" y="2394942"/>
            <a:ext cx="357188" cy="35718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33731" y="3095030"/>
            <a:ext cx="2476509" cy="5464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Lutte contre la Sécheresse</a:t>
            </a:r>
            <a:endParaRPr lang="en-US" sz="1395" dirty="0"/>
          </a:p>
        </p:txBody>
      </p:sp>
      <p:sp>
        <p:nvSpPr>
          <p:cNvPr id="9" name="Text 5"/>
          <p:cNvSpPr/>
          <p:nvPr/>
        </p:nvSpPr>
        <p:spPr>
          <a:xfrm>
            <a:off x="3333731" y="3770114"/>
            <a:ext cx="2476509" cy="41143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Compenser le déficit hydrique naturel et sécuriser les cycles de culture.</a:t>
            </a:r>
            <a:endParaRPr lang="en-US" sz="94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286" y="2394942"/>
            <a:ext cx="267891" cy="35718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95991" y="3095030"/>
            <a:ext cx="2476481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Gestion de la Rareté</a:t>
            </a:r>
            <a:endParaRPr lang="en-US" sz="1395" dirty="0"/>
          </a:p>
        </p:txBody>
      </p:sp>
      <p:sp>
        <p:nvSpPr>
          <p:cNvPr id="12" name="Text 7"/>
          <p:cNvSpPr/>
          <p:nvPr/>
        </p:nvSpPr>
        <p:spPr>
          <a:xfrm>
            <a:off x="6095991" y="3496866"/>
            <a:ext cx="2476481" cy="41143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Optimiser chaque goutte d'eau dans un contexte de compétition entre usages.</a:t>
            </a:r>
            <a:endParaRPr lang="en-US" sz="940" dirty="0"/>
          </a:p>
        </p:txBody>
      </p:sp>
      <p:sp>
        <p:nvSpPr>
          <p:cNvPr id="13" name="Shape 8"/>
          <p:cNvSpPr/>
          <p:nvPr/>
        </p:nvSpPr>
        <p:spPr>
          <a:xfrm>
            <a:off x="0" y="4738762"/>
            <a:ext cx="9144000" cy="41612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14" name="Shape 9"/>
          <p:cNvSpPr/>
          <p:nvPr/>
        </p:nvSpPr>
        <p:spPr>
          <a:xfrm>
            <a:off x="0" y="4738762"/>
            <a:ext cx="9144000" cy="7144"/>
          </a:xfrm>
          <a:prstGeom prst="rect">
            <a:avLst/>
          </a:prstGeom>
          <a:solidFill>
            <a:srgbClr val="EAECEE"/>
          </a:solidFill>
        </p:spPr>
      </p:sp>
      <p:sp>
        <p:nvSpPr>
          <p:cNvPr id="15" name="Text 10"/>
          <p:cNvSpPr/>
          <p:nvPr/>
        </p:nvSpPr>
        <p:spPr>
          <a:xfrm>
            <a:off x="571500" y="4953074"/>
            <a:ext cx="2174128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27AE60"/>
                </a:solidFill>
              </a:rPr>
              <a:t>Captage (Rivières, Nappes)</a:t>
            </a:r>
            <a:endParaRPr lang="en-US" sz="985" dirty="0"/>
          </a:p>
        </p:txBody>
      </p:sp>
      <p:sp>
        <p:nvSpPr>
          <p:cNvPr id="16" name="Text 11"/>
          <p:cNvSpPr/>
          <p:nvPr/>
        </p:nvSpPr>
        <p:spPr>
          <a:xfrm>
            <a:off x="3800949" y="4953074"/>
            <a:ext cx="2006836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27AE60"/>
                </a:solidFill>
              </a:rPr>
              <a:t>Transport &amp; Distribution</a:t>
            </a:r>
            <a:endParaRPr lang="en-US" sz="985" dirty="0"/>
          </a:p>
        </p:txBody>
      </p:sp>
      <p:sp>
        <p:nvSpPr>
          <p:cNvPr id="17" name="Text 12"/>
          <p:cNvSpPr/>
          <p:nvPr/>
        </p:nvSpPr>
        <p:spPr>
          <a:xfrm>
            <a:off x="6863107" y="4953074"/>
            <a:ext cx="1709365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27AE60"/>
                </a:solidFill>
              </a:rPr>
              <a:t>Application à la Parcelle</a:t>
            </a:r>
            <a:endParaRPr lang="en-US" sz="98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2C3E50"/>
                </a:solidFill>
              </a:rPr>
              <a:t>Techniques d'Irrigation</a:t>
            </a:r>
            <a:endParaRPr lang="en-US" sz="2435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639" y="1405533"/>
            <a:ext cx="482203" cy="42862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71500" y="2286000"/>
            <a:ext cx="2476481" cy="5464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Irrigation de Surface (Gravitaire)</a:t>
            </a:r>
            <a:endParaRPr lang="en-US" sz="1395" dirty="0"/>
          </a:p>
        </p:txBody>
      </p:sp>
      <p:sp>
        <p:nvSpPr>
          <p:cNvPr id="6" name="Text 2"/>
          <p:cNvSpPr/>
          <p:nvPr/>
        </p:nvSpPr>
        <p:spPr>
          <a:xfrm>
            <a:off x="571500" y="3103959"/>
            <a:ext cx="2476481" cy="82287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L'eau s'écoule par simple gravité sur le sol. Méthode traditionnelle par rigoles ou submersion. Simple et peu coûteuse en énergie.</a:t>
            </a:r>
            <a:endParaRPr lang="en-US" sz="940" dirty="0"/>
          </a:p>
        </p:txBody>
      </p:sp>
      <p:sp>
        <p:nvSpPr>
          <p:cNvPr id="7" name="Text 3"/>
          <p:cNvSpPr/>
          <p:nvPr/>
        </p:nvSpPr>
        <p:spPr>
          <a:xfrm>
            <a:off x="571500" y="4291161"/>
            <a:ext cx="2476481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685" b="1" kern="0" spc="1" dirty="0">
                <a:solidFill>
                  <a:srgbClr val="2C3E50"/>
                </a:solidFill>
              </a:rPr>
              <a:t>Efficience moyenne</a:t>
            </a:r>
            <a:endParaRPr lang="en-US" sz="685" dirty="0"/>
          </a:p>
        </p:txBody>
      </p:sp>
      <p:sp>
        <p:nvSpPr>
          <p:cNvPr id="8" name="Text 4"/>
          <p:cNvSpPr/>
          <p:nvPr/>
        </p:nvSpPr>
        <p:spPr>
          <a:xfrm>
            <a:off x="571500" y="4426893"/>
            <a:ext cx="2476481" cy="35004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10" b="1" dirty="0">
                <a:solidFill>
                  <a:srgbClr val="27AE60"/>
                </a:solidFill>
              </a:rPr>
              <a:t>40 - 60%</a:t>
            </a:r>
            <a:endParaRPr lang="en-US" sz="181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60" y="1405533"/>
            <a:ext cx="428625" cy="42862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371013" y="2286000"/>
            <a:ext cx="2401919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Irrigation par Aspersion</a:t>
            </a:r>
            <a:endParaRPr lang="en-US" sz="1395" dirty="0"/>
          </a:p>
        </p:txBody>
      </p:sp>
      <p:sp>
        <p:nvSpPr>
          <p:cNvPr id="11" name="Text 6"/>
          <p:cNvSpPr/>
          <p:nvPr/>
        </p:nvSpPr>
        <p:spPr>
          <a:xfrm>
            <a:off x="3333731" y="3057525"/>
            <a:ext cx="2476509" cy="8693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L'eau est projetée sous pression sous forme de pluie. Adaptable à divers reliefs et cultures. Sensible au vent et à l'évaporation.</a:t>
            </a:r>
            <a:endParaRPr lang="en-US" sz="940" dirty="0"/>
          </a:p>
        </p:txBody>
      </p:sp>
      <p:sp>
        <p:nvSpPr>
          <p:cNvPr id="12" name="Text 7"/>
          <p:cNvSpPr/>
          <p:nvPr/>
        </p:nvSpPr>
        <p:spPr>
          <a:xfrm>
            <a:off x="3333731" y="4291161"/>
            <a:ext cx="2476509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685" b="1" kern="0" spc="1" dirty="0">
                <a:solidFill>
                  <a:srgbClr val="2C3E50"/>
                </a:solidFill>
              </a:rPr>
              <a:t>Efficience moyenne</a:t>
            </a:r>
            <a:endParaRPr lang="en-US" sz="685" dirty="0"/>
          </a:p>
        </p:txBody>
      </p:sp>
      <p:sp>
        <p:nvSpPr>
          <p:cNvPr id="13" name="Text 8"/>
          <p:cNvSpPr/>
          <p:nvPr/>
        </p:nvSpPr>
        <p:spPr>
          <a:xfrm>
            <a:off x="3333731" y="4426893"/>
            <a:ext cx="2476509" cy="35004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10" b="1" dirty="0">
                <a:solidFill>
                  <a:srgbClr val="27AE60"/>
                </a:solidFill>
              </a:rPr>
              <a:t>70 - 80%</a:t>
            </a:r>
            <a:endParaRPr lang="en-US" sz="181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497" y="1405533"/>
            <a:ext cx="321469" cy="42862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095991" y="2286000"/>
            <a:ext cx="2476481" cy="5464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Irrigation Localisée (Goutte-à-goutte)</a:t>
            </a:r>
            <a:endParaRPr lang="en-US" sz="1395" dirty="0"/>
          </a:p>
        </p:txBody>
      </p:sp>
      <p:sp>
        <p:nvSpPr>
          <p:cNvPr id="16" name="Text 10"/>
          <p:cNvSpPr/>
          <p:nvPr/>
        </p:nvSpPr>
        <p:spPr>
          <a:xfrm>
            <a:off x="6095991" y="3103959"/>
            <a:ext cx="2476481" cy="82287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Apport précis d'eau et de nutriments directement au pied de la plante. Réduit drastiquement les pertes par évaporation et ruissellement.</a:t>
            </a:r>
            <a:endParaRPr lang="en-US" sz="940" dirty="0"/>
          </a:p>
        </p:txBody>
      </p:sp>
      <p:sp>
        <p:nvSpPr>
          <p:cNvPr id="17" name="Text 11"/>
          <p:cNvSpPr/>
          <p:nvPr/>
        </p:nvSpPr>
        <p:spPr>
          <a:xfrm>
            <a:off x="6095991" y="4291161"/>
            <a:ext cx="2476481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685" b="1" kern="0" spc="1" dirty="0">
                <a:solidFill>
                  <a:srgbClr val="2C3E50"/>
                </a:solidFill>
              </a:rPr>
              <a:t>Efficience moyenne</a:t>
            </a:r>
            <a:endParaRPr lang="en-US" sz="685" dirty="0"/>
          </a:p>
        </p:txBody>
      </p:sp>
      <p:sp>
        <p:nvSpPr>
          <p:cNvPr id="18" name="Text 12"/>
          <p:cNvSpPr/>
          <p:nvPr/>
        </p:nvSpPr>
        <p:spPr>
          <a:xfrm>
            <a:off x="6095991" y="4426893"/>
            <a:ext cx="2476481" cy="35004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10" b="1" dirty="0">
                <a:solidFill>
                  <a:srgbClr val="27AE60"/>
                </a:solidFill>
              </a:rPr>
              <a:t>90 - 95%</a:t>
            </a:r>
            <a:endParaRPr lang="en-US" sz="181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259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2C3E50"/>
                </a:solidFill>
              </a:rPr>
              <a:t>Drainage et Assainissement</a:t>
            </a:r>
            <a:endParaRPr lang="en-US" sz="2435" dirty="0"/>
          </a:p>
        </p:txBody>
      </p:sp>
      <p:sp>
        <p:nvSpPr>
          <p:cNvPr id="4" name="Shape 1"/>
          <p:cNvSpPr/>
          <p:nvPr/>
        </p:nvSpPr>
        <p:spPr>
          <a:xfrm>
            <a:off x="571500" y="1180505"/>
            <a:ext cx="8001000" cy="167342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5" name="Shape 2"/>
          <p:cNvSpPr/>
          <p:nvPr/>
        </p:nvSpPr>
        <p:spPr>
          <a:xfrm>
            <a:off x="571500" y="1180505"/>
            <a:ext cx="8001000" cy="7144"/>
          </a:xfrm>
          <a:prstGeom prst="rect">
            <a:avLst/>
          </a:prstGeom>
          <a:solidFill>
            <a:srgbClr val="EAECEE"/>
          </a:solidFill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0" y="1394817"/>
            <a:ext cx="228600" cy="2286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71525" y="1930598"/>
            <a:ext cx="3600450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Éviter l'Asphyxie</a:t>
            </a:r>
            <a:endParaRPr lang="en-US" sz="1395" dirty="0"/>
          </a:p>
        </p:txBody>
      </p:sp>
      <p:sp>
        <p:nvSpPr>
          <p:cNvPr id="8" name="Text 4"/>
          <p:cNvSpPr/>
          <p:nvPr/>
        </p:nvSpPr>
        <p:spPr>
          <a:xfrm>
            <a:off x="771525" y="2332434"/>
            <a:ext cx="3600450" cy="3857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L'excès d'eau chasse l'air du sol, empêchant la respiration des racines et nuisant au développement des cultures.</a:t>
            </a:r>
            <a:endParaRPr lang="en-US" sz="94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950" y="1394817"/>
            <a:ext cx="228600" cy="2286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772025" y="1930598"/>
            <a:ext cx="3600450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2C3E50"/>
                </a:solidFill>
              </a:rPr>
              <a:t>Contrôle de la Salinité</a:t>
            </a:r>
            <a:endParaRPr lang="en-US" sz="1395" dirty="0"/>
          </a:p>
        </p:txBody>
      </p:sp>
      <p:sp>
        <p:nvSpPr>
          <p:cNvPr id="11" name="Text 6"/>
          <p:cNvSpPr/>
          <p:nvPr/>
        </p:nvSpPr>
        <p:spPr>
          <a:xfrm>
            <a:off x="4772025" y="2332434"/>
            <a:ext cx="3600450" cy="3857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Le drainage permet de lessiver les sels solubles et d'éviter leur accumulation toxique dans la zone racinaire.</a:t>
            </a:r>
            <a:endParaRPr lang="en-US" sz="940" dirty="0"/>
          </a:p>
        </p:txBody>
      </p:sp>
      <p:sp>
        <p:nvSpPr>
          <p:cNvPr id="12" name="Shape 7"/>
          <p:cNvSpPr/>
          <p:nvPr/>
        </p:nvSpPr>
        <p:spPr>
          <a:xfrm>
            <a:off x="571500" y="3203972"/>
            <a:ext cx="3857625" cy="2047884"/>
          </a:xfrm>
          <a:prstGeom prst="rect">
            <a:avLst/>
          </a:prstGeom>
          <a:solidFill>
            <a:srgbClr val="27AE60">
              <a:alpha val="5000"/>
            </a:srgbClr>
          </a:solidFill>
        </p:spPr>
      </p:sp>
      <p:sp>
        <p:nvSpPr>
          <p:cNvPr id="13" name="Text 8"/>
          <p:cNvSpPr/>
          <p:nvPr/>
        </p:nvSpPr>
        <p:spPr>
          <a:xfrm>
            <a:off x="785813" y="3646298"/>
            <a:ext cx="1726527" cy="283964"/>
          </a:xfrm>
          <a:prstGeom prst="rect">
            <a:avLst/>
          </a:prstGeom>
          <a:noFill/>
        </p:spPr>
        <p:txBody>
          <a:bodyPr wrap="none" lIns="0" tIns="0" rIns="0" bIns="42545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27AE60"/>
                </a:solidFill>
              </a:rPr>
              <a:t>Drainage de Surface</a:t>
            </a:r>
            <a:endParaRPr lang="en-US" sz="1195" dirty="0"/>
          </a:p>
        </p:txBody>
      </p:sp>
      <p:sp>
        <p:nvSpPr>
          <p:cNvPr id="14" name="Text 9"/>
          <p:cNvSpPr/>
          <p:nvPr/>
        </p:nvSpPr>
        <p:spPr>
          <a:xfrm>
            <a:off x="1071563" y="4223156"/>
            <a:ext cx="48332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15" name="Text 10"/>
          <p:cNvSpPr/>
          <p:nvPr/>
        </p:nvSpPr>
        <p:spPr>
          <a:xfrm>
            <a:off x="1250156" y="4223156"/>
            <a:ext cx="1765790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Fossés et rigoles à ciel ouvert</a:t>
            </a:r>
            <a:endParaRPr lang="en-US" sz="940" dirty="0"/>
          </a:p>
        </p:txBody>
      </p:sp>
      <p:sp>
        <p:nvSpPr>
          <p:cNvPr id="16" name="Text 11"/>
          <p:cNvSpPr/>
          <p:nvPr/>
        </p:nvSpPr>
        <p:spPr>
          <a:xfrm>
            <a:off x="1071563" y="4469616"/>
            <a:ext cx="48332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17" name="Text 12"/>
          <p:cNvSpPr/>
          <p:nvPr/>
        </p:nvSpPr>
        <p:spPr>
          <a:xfrm>
            <a:off x="1250156" y="4469616"/>
            <a:ext cx="1757921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Modelage du terrain (pentes)</a:t>
            </a:r>
            <a:endParaRPr lang="en-US" sz="940" dirty="0"/>
          </a:p>
        </p:txBody>
      </p:sp>
      <p:sp>
        <p:nvSpPr>
          <p:cNvPr id="18" name="Text 13"/>
          <p:cNvSpPr/>
          <p:nvPr/>
        </p:nvSpPr>
        <p:spPr>
          <a:xfrm>
            <a:off x="1071563" y="4716075"/>
            <a:ext cx="48332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19" name="Text 14"/>
          <p:cNvSpPr/>
          <p:nvPr/>
        </p:nvSpPr>
        <p:spPr>
          <a:xfrm>
            <a:off x="1250156" y="4716075"/>
            <a:ext cx="268878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Évacuation rapide des eaux de ruissellement</a:t>
            </a:r>
            <a:endParaRPr lang="en-US" sz="940" dirty="0"/>
          </a:p>
        </p:txBody>
      </p:sp>
      <p:sp>
        <p:nvSpPr>
          <p:cNvPr id="20" name="Text 15"/>
          <p:cNvSpPr/>
          <p:nvPr/>
        </p:nvSpPr>
        <p:spPr>
          <a:xfrm>
            <a:off x="1071563" y="4962534"/>
            <a:ext cx="48332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21" name="Text 16"/>
          <p:cNvSpPr/>
          <p:nvPr/>
        </p:nvSpPr>
        <p:spPr>
          <a:xfrm>
            <a:off x="1250156" y="4962534"/>
            <a:ext cx="1965982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Adapté aux sols peu perméables</a:t>
            </a:r>
            <a:endParaRPr lang="en-US" sz="940" dirty="0"/>
          </a:p>
        </p:txBody>
      </p:sp>
      <p:sp>
        <p:nvSpPr>
          <p:cNvPr id="22" name="Shape 17"/>
          <p:cNvSpPr/>
          <p:nvPr/>
        </p:nvSpPr>
        <p:spPr>
          <a:xfrm>
            <a:off x="4714875" y="3203972"/>
            <a:ext cx="3857625" cy="2047884"/>
          </a:xfrm>
          <a:prstGeom prst="rect">
            <a:avLst/>
          </a:prstGeom>
          <a:solidFill>
            <a:srgbClr val="27AE60">
              <a:alpha val="5000"/>
            </a:srgbClr>
          </a:solidFill>
        </p:spPr>
      </p:sp>
      <p:sp>
        <p:nvSpPr>
          <p:cNvPr id="23" name="Text 18"/>
          <p:cNvSpPr/>
          <p:nvPr/>
        </p:nvSpPr>
        <p:spPr>
          <a:xfrm>
            <a:off x="4929188" y="3646298"/>
            <a:ext cx="1737494" cy="283964"/>
          </a:xfrm>
          <a:prstGeom prst="rect">
            <a:avLst/>
          </a:prstGeom>
          <a:noFill/>
        </p:spPr>
        <p:txBody>
          <a:bodyPr wrap="none" lIns="0" tIns="0" rIns="0" bIns="42545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27AE60"/>
                </a:solidFill>
              </a:rPr>
              <a:t>Drainage Souterrain</a:t>
            </a:r>
            <a:endParaRPr lang="en-US" sz="1195" dirty="0"/>
          </a:p>
        </p:txBody>
      </p:sp>
      <p:sp>
        <p:nvSpPr>
          <p:cNvPr id="24" name="Text 19"/>
          <p:cNvSpPr/>
          <p:nvPr/>
        </p:nvSpPr>
        <p:spPr>
          <a:xfrm>
            <a:off x="5214938" y="4223156"/>
            <a:ext cx="48332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25" name="Text 20"/>
          <p:cNvSpPr/>
          <p:nvPr/>
        </p:nvSpPr>
        <p:spPr>
          <a:xfrm>
            <a:off x="5393531" y="4223156"/>
            <a:ext cx="2099202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Réseau de tuyaux perforés (drains)</a:t>
            </a:r>
            <a:endParaRPr lang="en-US" sz="940" dirty="0"/>
          </a:p>
        </p:txBody>
      </p:sp>
      <p:sp>
        <p:nvSpPr>
          <p:cNvPr id="26" name="Text 21"/>
          <p:cNvSpPr/>
          <p:nvPr/>
        </p:nvSpPr>
        <p:spPr>
          <a:xfrm>
            <a:off x="5214938" y="4469616"/>
            <a:ext cx="48332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27" name="Text 22"/>
          <p:cNvSpPr/>
          <p:nvPr/>
        </p:nvSpPr>
        <p:spPr>
          <a:xfrm>
            <a:off x="5393531" y="4469616"/>
            <a:ext cx="2583861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Contrôle du niveau de la nappe phréatique</a:t>
            </a:r>
            <a:endParaRPr lang="en-US" sz="940" dirty="0"/>
          </a:p>
        </p:txBody>
      </p:sp>
      <p:sp>
        <p:nvSpPr>
          <p:cNvPr id="28" name="Text 23"/>
          <p:cNvSpPr/>
          <p:nvPr/>
        </p:nvSpPr>
        <p:spPr>
          <a:xfrm>
            <a:off x="5214938" y="4716075"/>
            <a:ext cx="48332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29" name="Text 24"/>
          <p:cNvSpPr/>
          <p:nvPr/>
        </p:nvSpPr>
        <p:spPr>
          <a:xfrm>
            <a:off x="5393531" y="4716075"/>
            <a:ext cx="225145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Maintien d'une structure de sol aérée</a:t>
            </a:r>
            <a:endParaRPr lang="en-US" sz="940" dirty="0"/>
          </a:p>
        </p:txBody>
      </p:sp>
      <p:sp>
        <p:nvSpPr>
          <p:cNvPr id="30" name="Text 25"/>
          <p:cNvSpPr/>
          <p:nvPr/>
        </p:nvSpPr>
        <p:spPr>
          <a:xfrm>
            <a:off x="5214938" y="4962534"/>
            <a:ext cx="48332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27AE60"/>
                </a:solidFill>
              </a:rPr>
              <a:t>•</a:t>
            </a:r>
            <a:endParaRPr lang="en-US" sz="885" dirty="0"/>
          </a:p>
        </p:txBody>
      </p:sp>
      <p:sp>
        <p:nvSpPr>
          <p:cNvPr id="31" name="Text 26"/>
          <p:cNvSpPr/>
          <p:nvPr/>
        </p:nvSpPr>
        <p:spPr>
          <a:xfrm>
            <a:off x="5393531" y="4962534"/>
            <a:ext cx="213006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5D4037"/>
                </a:solidFill>
              </a:rPr>
              <a:t>Investissement lourd mais pérenne</a:t>
            </a:r>
            <a:endParaRPr lang="en-US" sz="9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2C3E50"/>
                </a:solidFill>
              </a:rPr>
              <a:t>Besoins en Eau des Cultures</a:t>
            </a:r>
            <a:endParaRPr lang="en-US" sz="2435" dirty="0"/>
          </a:p>
        </p:txBody>
      </p:sp>
      <p:sp>
        <p:nvSpPr>
          <p:cNvPr id="4" name="Shape 1"/>
          <p:cNvSpPr/>
          <p:nvPr/>
        </p:nvSpPr>
        <p:spPr>
          <a:xfrm>
            <a:off x="571500" y="1109067"/>
            <a:ext cx="2786063" cy="1568053"/>
          </a:xfrm>
          <a:prstGeom prst="rect">
            <a:avLst/>
          </a:prstGeom>
          <a:solidFill>
            <a:srgbClr val="2C3E50"/>
          </a:solidFill>
        </p:spPr>
      </p:sp>
      <p:sp>
        <p:nvSpPr>
          <p:cNvPr id="5" name="Text 2"/>
          <p:cNvSpPr/>
          <p:nvPr/>
        </p:nvSpPr>
        <p:spPr>
          <a:xfrm>
            <a:off x="714375" y="1409105"/>
            <a:ext cx="2500313" cy="62507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27AE60"/>
                </a:solidFill>
              </a:rPr>
              <a:t>Évapotranspiration (ET)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714375" y="2162770"/>
            <a:ext cx="2500313" cy="3857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FFFFFF"/>
                </a:solidFill>
              </a:rPr>
              <a:t>Somme de l'évaporation directe du sol et de la transpiration des plantes.</a:t>
            </a:r>
            <a:endParaRPr lang="en-US" sz="940" dirty="0"/>
          </a:p>
        </p:txBody>
      </p:sp>
      <p:sp>
        <p:nvSpPr>
          <p:cNvPr id="7" name="Text 4"/>
          <p:cNvSpPr/>
          <p:nvPr/>
        </p:nvSpPr>
        <p:spPr>
          <a:xfrm>
            <a:off x="3571875" y="1109067"/>
            <a:ext cx="5000625" cy="728663"/>
          </a:xfrm>
          <a:prstGeom prst="rect">
            <a:avLst/>
          </a:prstGeom>
          <a:noFill/>
        </p:spPr>
        <p:txBody>
          <a:bodyPr wrap="square" lIns="0" tIns="51054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050" dirty="0">
                <a:solidFill>
                  <a:srgbClr val="5D4037"/>
                </a:solidFill>
              </a:rPr>
              <a:t>Le pilotage de l'irrigation repose sur la compensation du déficit hydrique. </a:t>
            </a:r>
            <a:r>
              <a:rPr lang="en-US" sz="1050" dirty="0">
                <a:solidFill>
                  <a:srgbClr val="5D4037"/>
                </a:solidFill>
              </a:rPr>
              <a:t>On distingue l'</a:t>
            </a:r>
            <a:r>
              <a:rPr lang="en-US" sz="985" b="1" dirty="0">
                <a:solidFill>
                  <a:srgbClr val="5D4037"/>
                </a:solidFill>
              </a:rPr>
              <a:t>ETP</a:t>
            </a:r>
            <a:r>
              <a:rPr lang="en-US" sz="1050" dirty="0">
                <a:solidFill>
                  <a:srgbClr val="5D4037"/>
                </a:solidFill>
              </a:rPr>
              <a:t> (Potentielle) de l'</a:t>
            </a:r>
            <a:r>
              <a:rPr lang="en-US" sz="985" b="1" dirty="0">
                <a:solidFill>
                  <a:srgbClr val="5D4037"/>
                </a:solidFill>
              </a:rPr>
              <a:t>ETR</a:t>
            </a:r>
            <a:r>
              <a:rPr lang="en-US" sz="1050" dirty="0">
                <a:solidFill>
                  <a:srgbClr val="5D4037"/>
                </a:solidFill>
              </a:rPr>
              <a:t> (Réelle), cette dernière dépendant </a:t>
            </a:r>
            <a:r>
              <a:rPr lang="en-US" sz="1050" dirty="0">
                <a:solidFill>
                  <a:srgbClr val="5D4037"/>
                </a:solidFill>
              </a:rPr>
              <a:t>de la disponibilité en eau du sol.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571500" y="3105745"/>
            <a:ext cx="8572500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2C3E50"/>
                </a:solidFill>
              </a:rPr>
              <a:t>Le Bilan Hydrique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71500" y="3718322"/>
            <a:ext cx="3686175" cy="266105"/>
          </a:xfrm>
          <a:prstGeom prst="rect">
            <a:avLst/>
          </a:prstGeom>
          <a:solidFill>
            <a:srgbClr val="27AE60">
              <a:alpha val="10000"/>
            </a:srgbClr>
          </a:solidFill>
        </p:spPr>
      </p:sp>
      <p:sp>
        <p:nvSpPr>
          <p:cNvPr id="10" name="Shape 7"/>
          <p:cNvSpPr/>
          <p:nvPr/>
        </p:nvSpPr>
        <p:spPr>
          <a:xfrm>
            <a:off x="571500" y="3718322"/>
            <a:ext cx="28575" cy="266105"/>
          </a:xfrm>
          <a:prstGeom prst="rect">
            <a:avLst/>
          </a:prstGeom>
          <a:solidFill>
            <a:srgbClr val="27AE60"/>
          </a:solidFill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815655"/>
            <a:ext cx="142875" cy="14287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914400" y="3789759"/>
            <a:ext cx="994432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27AE60"/>
                </a:solidFill>
              </a:rPr>
              <a:t>Précipitations</a:t>
            </a:r>
            <a:endParaRPr lang="en-US" sz="985" dirty="0"/>
          </a:p>
        </p:txBody>
      </p:sp>
      <p:sp>
        <p:nvSpPr>
          <p:cNvPr id="13" name="Shape 9"/>
          <p:cNvSpPr/>
          <p:nvPr/>
        </p:nvSpPr>
        <p:spPr>
          <a:xfrm>
            <a:off x="571500" y="4055864"/>
            <a:ext cx="3686175" cy="266105"/>
          </a:xfrm>
          <a:prstGeom prst="rect">
            <a:avLst/>
          </a:prstGeom>
          <a:solidFill>
            <a:srgbClr val="27AE60">
              <a:alpha val="10000"/>
            </a:srgbClr>
          </a:solidFill>
        </p:spPr>
      </p:sp>
      <p:sp>
        <p:nvSpPr>
          <p:cNvPr id="14" name="Shape 10"/>
          <p:cNvSpPr/>
          <p:nvPr/>
        </p:nvSpPr>
        <p:spPr>
          <a:xfrm>
            <a:off x="571500" y="4055864"/>
            <a:ext cx="28575" cy="266105"/>
          </a:xfrm>
          <a:prstGeom prst="rect">
            <a:avLst/>
          </a:prstGeom>
          <a:solidFill>
            <a:srgbClr val="27AE60"/>
          </a:solidFill>
        </p:spPr>
      </p:sp>
      <p:sp>
        <p:nvSpPr>
          <p:cNvPr id="15" name="Text 11"/>
          <p:cNvSpPr/>
          <p:nvPr/>
        </p:nvSpPr>
        <p:spPr>
          <a:xfrm>
            <a:off x="771525" y="4127302"/>
            <a:ext cx="693530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27AE60"/>
                </a:solidFill>
              </a:rPr>
              <a:t>Irrigation</a:t>
            </a:r>
            <a:endParaRPr lang="en-US" sz="985" dirty="0"/>
          </a:p>
        </p:txBody>
      </p:sp>
      <p:sp>
        <p:nvSpPr>
          <p:cNvPr id="16" name="Text 12"/>
          <p:cNvSpPr/>
          <p:nvPr/>
        </p:nvSpPr>
        <p:spPr>
          <a:xfrm>
            <a:off x="4400550" y="3771007"/>
            <a:ext cx="342900" cy="4982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5D4037"/>
                </a:solidFill>
              </a:rPr>
              <a:t>≈</a:t>
            </a:r>
            <a:endParaRPr lang="en-US" sz="2435" dirty="0"/>
          </a:p>
        </p:txBody>
      </p:sp>
      <p:sp>
        <p:nvSpPr>
          <p:cNvPr id="17" name="Shape 13"/>
          <p:cNvSpPr/>
          <p:nvPr/>
        </p:nvSpPr>
        <p:spPr>
          <a:xfrm>
            <a:off x="4886325" y="3718322"/>
            <a:ext cx="3686175" cy="266105"/>
          </a:xfrm>
          <a:prstGeom prst="rect">
            <a:avLst/>
          </a:prstGeom>
          <a:solidFill>
            <a:srgbClr val="2C3E50">
              <a:alpha val="10000"/>
            </a:srgbClr>
          </a:solidFill>
        </p:spPr>
      </p:sp>
      <p:sp>
        <p:nvSpPr>
          <p:cNvPr id="18" name="Shape 14"/>
          <p:cNvSpPr/>
          <p:nvPr/>
        </p:nvSpPr>
        <p:spPr>
          <a:xfrm>
            <a:off x="4886325" y="3718322"/>
            <a:ext cx="28575" cy="266105"/>
          </a:xfrm>
          <a:prstGeom prst="rect">
            <a:avLst/>
          </a:prstGeom>
          <a:solidFill>
            <a:srgbClr val="2C3E50"/>
          </a:solidFill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5" y="3815655"/>
            <a:ext cx="142875" cy="142875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229225" y="3789759"/>
            <a:ext cx="1371907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2C3E50"/>
                </a:solidFill>
              </a:rPr>
              <a:t>Évapotranspiration</a:t>
            </a:r>
            <a:endParaRPr lang="en-US" sz="985" dirty="0"/>
          </a:p>
        </p:txBody>
      </p:sp>
      <p:sp>
        <p:nvSpPr>
          <p:cNvPr id="21" name="Shape 16"/>
          <p:cNvSpPr/>
          <p:nvPr/>
        </p:nvSpPr>
        <p:spPr>
          <a:xfrm>
            <a:off x="4886325" y="4055864"/>
            <a:ext cx="3686175" cy="266105"/>
          </a:xfrm>
          <a:prstGeom prst="rect">
            <a:avLst/>
          </a:prstGeom>
          <a:solidFill>
            <a:srgbClr val="2C3E50">
              <a:alpha val="10000"/>
            </a:srgbClr>
          </a:solidFill>
        </p:spPr>
      </p:sp>
      <p:sp>
        <p:nvSpPr>
          <p:cNvPr id="22" name="Shape 17"/>
          <p:cNvSpPr/>
          <p:nvPr/>
        </p:nvSpPr>
        <p:spPr>
          <a:xfrm>
            <a:off x="4886325" y="4055864"/>
            <a:ext cx="28575" cy="266105"/>
          </a:xfrm>
          <a:prstGeom prst="rect">
            <a:avLst/>
          </a:prstGeom>
          <a:solidFill>
            <a:srgbClr val="2C3E50"/>
          </a:solidFill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5" y="4153198"/>
            <a:ext cx="107156" cy="142875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5193506" y="4127302"/>
            <a:ext cx="1242454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2C3E50"/>
                </a:solidFill>
              </a:rPr>
              <a:t>Drainage / Pertes</a:t>
            </a:r>
            <a:endParaRPr lang="en-US" sz="985" dirty="0"/>
          </a:p>
        </p:txBody>
      </p:sp>
      <p:sp>
        <p:nvSpPr>
          <p:cNvPr id="25" name="Shape 19"/>
          <p:cNvSpPr/>
          <p:nvPr/>
        </p:nvSpPr>
        <p:spPr>
          <a:xfrm>
            <a:off x="0" y="4464844"/>
            <a:ext cx="9144000" cy="292894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26" name="Shape 20"/>
          <p:cNvSpPr/>
          <p:nvPr/>
        </p:nvSpPr>
        <p:spPr>
          <a:xfrm>
            <a:off x="0" y="4464844"/>
            <a:ext cx="9144000" cy="7144"/>
          </a:xfrm>
          <a:prstGeom prst="rect">
            <a:avLst/>
          </a:prstGeom>
          <a:solidFill>
            <a:srgbClr val="CEC6C3"/>
          </a:solidFill>
        </p:spPr>
      </p:sp>
      <p:sp>
        <p:nvSpPr>
          <p:cNvPr id="27" name="Text 21"/>
          <p:cNvSpPr/>
          <p:nvPr/>
        </p:nvSpPr>
        <p:spPr>
          <a:xfrm>
            <a:off x="0" y="4464844"/>
            <a:ext cx="9144000" cy="292894"/>
          </a:xfrm>
          <a:prstGeom prst="rect">
            <a:avLst/>
          </a:prstGeom>
          <a:noFill/>
        </p:spPr>
        <p:txBody>
          <a:bodyPr wrap="square" lIns="680339" tIns="85090" rIns="680339" bIns="0" rtlCol="0" anchor="t">
            <a:spAutoFit/>
          </a:bodyPr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60" i="1" dirty="0">
                <a:solidFill>
                  <a:srgbClr val="27AE60"/>
                </a:solidFill>
              </a:rPr>
              <a:t>"Produire plus de biomasse avec moins de gouttes : l'enjeu de l'efficience."</a:t>
            </a:r>
            <a:endParaRPr lang="en-US" sz="11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6578</Words>
  <Application>WPS Presentation</Application>
  <PresentationFormat>On-screen Show (16:9)</PresentationFormat>
  <Paragraphs>330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Ridoine</cp:lastModifiedBy>
  <cp:revision>2</cp:revision>
  <dcterms:created xsi:type="dcterms:W3CDTF">2026-02-20T20:41:00Z</dcterms:created>
  <dcterms:modified xsi:type="dcterms:W3CDTF">2026-02-21T11:29:40Z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78C0C4BF3EAC454CA8F5A57BAB7C27F5_12</vt:lpwstr>
  </property>
  <property fmtid="{D5CDD505-2E9C-101B-9397-08002B2CF9AE}" pid="3" name="KSOProductBuildVer">
    <vt:lpwstr>1033-12.2.0.23196</vt:lpwstr>
  </property>
</Properties>
</file>