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1377879"/>
            <a:ext cx="6000750" cy="1508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4000"/>
              </a:lnSpc>
              <a:buNone/>
            </a:pPr>
            <a:r>
              <a:rPr lang="en-US" sz="3294" b="1" dirty="0">
                <a:solidFill>
                  <a:srgbClr val="2D3748"/>
                </a:solidFill>
              </a:rPr>
              <a:t>Essais de pompage et qualités des eaux des forages au Maroc</a:t>
            </a:r>
            <a:endParaRPr lang="en-US" sz="3294" dirty="0"/>
          </a:p>
        </p:txBody>
      </p:sp>
      <p:sp>
        <p:nvSpPr>
          <p:cNvPr id="4" name="Text 1"/>
          <p:cNvSpPr/>
          <p:nvPr/>
        </p:nvSpPr>
        <p:spPr>
          <a:xfrm>
            <a:off x="571500" y="3258080"/>
            <a:ext cx="428625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69" dirty="0">
                <a:solidFill>
                  <a:srgbClr val="2C5282"/>
                </a:solidFill>
              </a:rPr>
              <a:t>Évaluation hydraulique et analyse de la potabilité pour une gestion durable des ressources souterraines.</a:t>
            </a:r>
            <a:endParaRPr lang="en-US" sz="1269" dirty="0"/>
          </a:p>
        </p:txBody>
      </p:sp>
      <p:sp>
        <p:nvSpPr>
          <p:cNvPr id="5" name="Shape 2"/>
          <p:cNvSpPr/>
          <p:nvPr/>
        </p:nvSpPr>
        <p:spPr>
          <a:xfrm>
            <a:off x="6572250" y="0"/>
            <a:ext cx="2571750" cy="5143500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6" name="Text 3"/>
          <p:cNvSpPr/>
          <p:nvPr/>
        </p:nvSpPr>
        <p:spPr>
          <a:xfrm>
            <a:off x="571500" y="4539853"/>
            <a:ext cx="193486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942" dirty="0">
                <a:solidFill>
                  <a:srgbClr val="2D3748"/>
                </a:solidFill>
              </a:rPr>
              <a:t>Expert en Hydrogéologie | 2026</a:t>
            </a:r>
            <a:endParaRPr lang="en-US" sz="942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2D3748"/>
                </a:solidFill>
              </a:rPr>
              <a:t>Cadre Institutionnel et Réglementaire</a:t>
            </a:r>
            <a:endParaRPr lang="en-US" sz="2436" dirty="0"/>
          </a:p>
        </p:txBody>
      </p:sp>
      <p:sp>
        <p:nvSpPr>
          <p:cNvPr id="4" name="Shape 1"/>
          <p:cNvSpPr/>
          <p:nvPr/>
        </p:nvSpPr>
        <p:spPr>
          <a:xfrm>
            <a:off x="571500" y="1601986"/>
            <a:ext cx="2476481" cy="571500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1601986"/>
            <a:ext cx="2476481" cy="571500"/>
          </a:xfrm>
          <a:prstGeom prst="rect">
            <a:avLst/>
          </a:prstGeom>
          <a:noFill/>
          <a:ln/>
        </p:spPr>
        <p:txBody>
          <a:bodyPr wrap="square" lIns="170053" tIns="170053" rIns="170053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Ministère de l'Eau</a:t>
            </a:r>
            <a:endParaRPr lang="en-US" sz="942" dirty="0"/>
          </a:p>
        </p:txBody>
      </p:sp>
      <p:sp>
        <p:nvSpPr>
          <p:cNvPr id="6" name="Text 3"/>
          <p:cNvSpPr/>
          <p:nvPr/>
        </p:nvSpPr>
        <p:spPr>
          <a:xfrm>
            <a:off x="571500" y="2173486"/>
            <a:ext cx="2476481" cy="721519"/>
          </a:xfrm>
          <a:prstGeom prst="rect">
            <a:avLst/>
          </a:prstGeom>
          <a:noFill/>
          <a:ln/>
        </p:spPr>
        <p:txBody>
          <a:bodyPr wrap="square" lIns="0" tIns="212598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Élaboration de la stratégie nationale de l'eau, planification des ressources et tutelle des organismes de gestion.</a:t>
            </a:r>
            <a:endParaRPr lang="en-US" sz="834" dirty="0"/>
          </a:p>
        </p:txBody>
      </p:sp>
      <p:sp>
        <p:nvSpPr>
          <p:cNvPr id="7" name="Shape 4"/>
          <p:cNvSpPr/>
          <p:nvPr/>
        </p:nvSpPr>
        <p:spPr>
          <a:xfrm>
            <a:off x="3333731" y="1601986"/>
            <a:ext cx="2476509" cy="571500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8" name="Text 5"/>
          <p:cNvSpPr/>
          <p:nvPr/>
        </p:nvSpPr>
        <p:spPr>
          <a:xfrm>
            <a:off x="3333731" y="1601986"/>
            <a:ext cx="2476509" cy="571500"/>
          </a:xfrm>
          <a:prstGeom prst="rect">
            <a:avLst/>
          </a:prstGeom>
          <a:noFill/>
          <a:ln/>
        </p:spPr>
        <p:txBody>
          <a:bodyPr wrap="square" lIns="170053" tIns="170053" rIns="170053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Agences de Bassins (ABH)</a:t>
            </a:r>
            <a:endParaRPr lang="en-US" sz="942" dirty="0"/>
          </a:p>
        </p:txBody>
      </p:sp>
      <p:sp>
        <p:nvSpPr>
          <p:cNvPr id="9" name="Text 6"/>
          <p:cNvSpPr/>
          <p:nvPr/>
        </p:nvSpPr>
        <p:spPr>
          <a:xfrm>
            <a:off x="3333731" y="2173486"/>
            <a:ext cx="2476509" cy="721519"/>
          </a:xfrm>
          <a:prstGeom prst="rect">
            <a:avLst/>
          </a:prstGeom>
          <a:noFill/>
          <a:ln/>
        </p:spPr>
        <p:txBody>
          <a:bodyPr wrap="square" lIns="0" tIns="212598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Gestion décentralisée, délivrance des autorisations de forage et contrôle de la qualité des nappes régionales.</a:t>
            </a:r>
            <a:endParaRPr lang="en-US" sz="834" dirty="0"/>
          </a:p>
        </p:txBody>
      </p:sp>
      <p:sp>
        <p:nvSpPr>
          <p:cNvPr id="10" name="Shape 7"/>
          <p:cNvSpPr/>
          <p:nvPr/>
        </p:nvSpPr>
        <p:spPr>
          <a:xfrm>
            <a:off x="6095991" y="1601986"/>
            <a:ext cx="2476481" cy="571500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11" name="Text 8"/>
          <p:cNvSpPr/>
          <p:nvPr/>
        </p:nvSpPr>
        <p:spPr>
          <a:xfrm>
            <a:off x="6095991" y="1601986"/>
            <a:ext cx="2476481" cy="571500"/>
          </a:xfrm>
          <a:prstGeom prst="rect">
            <a:avLst/>
          </a:prstGeom>
          <a:noFill/>
          <a:ln/>
        </p:spPr>
        <p:txBody>
          <a:bodyPr wrap="square" lIns="170053" tIns="170053" rIns="170053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ONEE - Branche Eau</a:t>
            </a:r>
            <a:endParaRPr lang="en-US" sz="942" dirty="0"/>
          </a:p>
        </p:txBody>
      </p:sp>
      <p:sp>
        <p:nvSpPr>
          <p:cNvPr id="12" name="Text 9"/>
          <p:cNvSpPr/>
          <p:nvPr/>
        </p:nvSpPr>
        <p:spPr>
          <a:xfrm>
            <a:off x="6095991" y="2173486"/>
            <a:ext cx="2476481" cy="721519"/>
          </a:xfrm>
          <a:prstGeom prst="rect">
            <a:avLst/>
          </a:prstGeom>
          <a:noFill/>
          <a:ln/>
        </p:spPr>
        <p:txBody>
          <a:bodyPr wrap="square" lIns="0" tIns="212598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Planification, production et distribution de l'eau potable à l'échelle nationale, incluant le traitement des eaux de forage.</a:t>
            </a:r>
            <a:endParaRPr lang="en-US" sz="834" dirty="0"/>
          </a:p>
        </p:txBody>
      </p:sp>
      <p:sp>
        <p:nvSpPr>
          <p:cNvPr id="13" name="Shape 10"/>
          <p:cNvSpPr/>
          <p:nvPr/>
        </p:nvSpPr>
        <p:spPr>
          <a:xfrm>
            <a:off x="571500" y="4139803"/>
            <a:ext cx="8001000" cy="575072"/>
          </a:xfrm>
          <a:prstGeom prst="rect">
            <a:avLst/>
          </a:prstGeom>
          <a:solidFill>
            <a:srgbClr val="F7FAFC"/>
          </a:solidFill>
          <a:ln/>
        </p:spPr>
      </p:sp>
      <p:sp>
        <p:nvSpPr>
          <p:cNvPr id="14" name="Shape 11"/>
          <p:cNvSpPr/>
          <p:nvPr/>
        </p:nvSpPr>
        <p:spPr>
          <a:xfrm>
            <a:off x="571500" y="4139803"/>
            <a:ext cx="57150" cy="575072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15" name="Text 12"/>
          <p:cNvSpPr/>
          <p:nvPr/>
        </p:nvSpPr>
        <p:spPr>
          <a:xfrm>
            <a:off x="785813" y="4411266"/>
            <a:ext cx="778668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2C5282"/>
                </a:solidFill>
              </a:rPr>
              <a:t>Loi 36-15 : Le socle juridique pour la gestion intégrée, durable et participative des ressources en eau au Maroc.</a:t>
            </a:r>
            <a:endParaRPr lang="en-US" sz="88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2D3748"/>
                </a:solidFill>
              </a:rPr>
              <a:t>Gestion Durable : Recommandations</a:t>
            </a:r>
            <a:endParaRPr lang="en-US" sz="2436" dirty="0"/>
          </a:p>
        </p:txBody>
      </p:sp>
      <p:sp>
        <p:nvSpPr>
          <p:cNvPr id="4" name="Text 1"/>
          <p:cNvSpPr/>
          <p:nvPr/>
        </p:nvSpPr>
        <p:spPr>
          <a:xfrm>
            <a:off x="571500" y="1873448"/>
            <a:ext cx="2476481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E53E3E"/>
                </a:solidFill>
              </a:rPr>
              <a:t>01.</a:t>
            </a:r>
            <a:endParaRPr lang="en-US" sz="1269" dirty="0"/>
          </a:p>
        </p:txBody>
      </p:sp>
      <p:sp>
        <p:nvSpPr>
          <p:cNvPr id="5" name="Text 2"/>
          <p:cNvSpPr/>
          <p:nvPr/>
        </p:nvSpPr>
        <p:spPr>
          <a:xfrm>
            <a:off x="571500" y="2264569"/>
            <a:ext cx="2476481" cy="18858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2D3748"/>
                </a:solidFill>
              </a:rPr>
              <a:t>Suivi et Monitoring</a:t>
            </a:r>
            <a:endParaRPr lang="en-US" sz="1090" dirty="0"/>
          </a:p>
        </p:txBody>
      </p:sp>
      <p:sp>
        <p:nvSpPr>
          <p:cNvPr id="6" name="Text 3"/>
          <p:cNvSpPr/>
          <p:nvPr/>
        </p:nvSpPr>
        <p:spPr>
          <a:xfrm>
            <a:off x="571500" y="2596028"/>
            <a:ext cx="2476481" cy="731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C5282"/>
                </a:solidFill>
              </a:rPr>
              <a:t>Mise en place d'un réseau de suivi piézométrique et qualitatif régulier pour détecter précocement toute baisse de niveau ou dégradation chimique.</a:t>
            </a:r>
            <a:endParaRPr lang="en-US" sz="834" dirty="0"/>
          </a:p>
        </p:txBody>
      </p:sp>
      <p:sp>
        <p:nvSpPr>
          <p:cNvPr id="7" name="Text 4"/>
          <p:cNvSpPr/>
          <p:nvPr/>
        </p:nvSpPr>
        <p:spPr>
          <a:xfrm>
            <a:off x="3333731" y="1873448"/>
            <a:ext cx="2476509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E53E3E"/>
                </a:solidFill>
              </a:rPr>
              <a:t>02.</a:t>
            </a:r>
            <a:endParaRPr lang="en-US" sz="1269" dirty="0"/>
          </a:p>
        </p:txBody>
      </p:sp>
      <p:sp>
        <p:nvSpPr>
          <p:cNvPr id="8" name="Text 5"/>
          <p:cNvSpPr/>
          <p:nvPr/>
        </p:nvSpPr>
        <p:spPr>
          <a:xfrm>
            <a:off x="3333731" y="2264569"/>
            <a:ext cx="2476509" cy="18858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2D3748"/>
                </a:solidFill>
              </a:rPr>
              <a:t>Périmètres de Protection</a:t>
            </a:r>
            <a:endParaRPr lang="en-US" sz="1090" dirty="0"/>
          </a:p>
        </p:txBody>
      </p:sp>
      <p:sp>
        <p:nvSpPr>
          <p:cNvPr id="9" name="Text 6"/>
          <p:cNvSpPr/>
          <p:nvPr/>
        </p:nvSpPr>
        <p:spPr>
          <a:xfrm>
            <a:off x="3333731" y="2596028"/>
            <a:ext cx="2476509" cy="731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C5282"/>
                </a:solidFill>
              </a:rPr>
              <a:t>Instauration de zones de protection immédiate et rapprochée autour des forages pour prévenir les pollutions anthropiques et agricoles.</a:t>
            </a:r>
            <a:endParaRPr lang="en-US" sz="834" dirty="0"/>
          </a:p>
        </p:txBody>
      </p:sp>
      <p:sp>
        <p:nvSpPr>
          <p:cNvPr id="10" name="Text 7"/>
          <p:cNvSpPr/>
          <p:nvPr/>
        </p:nvSpPr>
        <p:spPr>
          <a:xfrm>
            <a:off x="6095991" y="1873448"/>
            <a:ext cx="2476481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E53E3E"/>
                </a:solidFill>
              </a:rPr>
              <a:t>03.</a:t>
            </a:r>
            <a:endParaRPr lang="en-US" sz="1269" dirty="0"/>
          </a:p>
        </p:txBody>
      </p:sp>
      <p:sp>
        <p:nvSpPr>
          <p:cNvPr id="11" name="Text 8"/>
          <p:cNvSpPr/>
          <p:nvPr/>
        </p:nvSpPr>
        <p:spPr>
          <a:xfrm>
            <a:off x="6095991" y="2264569"/>
            <a:ext cx="2476481" cy="18858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2D3748"/>
                </a:solidFill>
              </a:rPr>
              <a:t>Optimisation des Débits</a:t>
            </a:r>
            <a:endParaRPr lang="en-US" sz="1090" dirty="0"/>
          </a:p>
        </p:txBody>
      </p:sp>
      <p:sp>
        <p:nvSpPr>
          <p:cNvPr id="12" name="Text 9"/>
          <p:cNvSpPr/>
          <p:nvPr/>
        </p:nvSpPr>
        <p:spPr>
          <a:xfrm>
            <a:off x="6095991" y="2596028"/>
            <a:ext cx="2476481" cy="731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C5282"/>
                </a:solidFill>
              </a:rPr>
              <a:t>Ajustement rigoureux des débits d'exploitation en fonction des résultats des essais de pompage pour éviter le sur-pompage et l'épuisement local.</a:t>
            </a:r>
            <a:endParaRPr lang="en-US" sz="834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1451018"/>
            <a:ext cx="6000750" cy="1005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4000"/>
              </a:lnSpc>
              <a:buNone/>
            </a:pPr>
            <a:r>
              <a:rPr lang="en-US" sz="3294" b="1" dirty="0">
                <a:solidFill>
                  <a:srgbClr val="2D3748"/>
                </a:solidFill>
              </a:rPr>
              <a:t>Conclusion et Perspectives</a:t>
            </a:r>
            <a:endParaRPr lang="en-US" sz="3294" dirty="0"/>
          </a:p>
        </p:txBody>
      </p:sp>
      <p:sp>
        <p:nvSpPr>
          <p:cNvPr id="4" name="Text 1"/>
          <p:cNvSpPr/>
          <p:nvPr/>
        </p:nvSpPr>
        <p:spPr>
          <a:xfrm>
            <a:off x="571500" y="2828311"/>
            <a:ext cx="428625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69" dirty="0">
                <a:solidFill>
                  <a:srgbClr val="2C5282"/>
                </a:solidFill>
              </a:rPr>
              <a:t>L'intégration rigoureuse des essais hydrauliques et des analyses chimiques est le pilier d'une gestion résiliente des eaux souterraines au Maroc face au changement climatique.</a:t>
            </a:r>
            <a:endParaRPr lang="en-US" sz="1269" dirty="0"/>
          </a:p>
        </p:txBody>
      </p:sp>
      <p:sp>
        <p:nvSpPr>
          <p:cNvPr id="5" name="Shape 2"/>
          <p:cNvSpPr/>
          <p:nvPr/>
        </p:nvSpPr>
        <p:spPr>
          <a:xfrm>
            <a:off x="6572250" y="0"/>
            <a:ext cx="2571750" cy="5143500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6" name="Text 3"/>
          <p:cNvSpPr/>
          <p:nvPr/>
        </p:nvSpPr>
        <p:spPr>
          <a:xfrm>
            <a:off x="571500" y="4539853"/>
            <a:ext cx="322880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942" spc="1" kern="0" dirty="0">
                <a:solidFill>
                  <a:srgbClr val="2D3748"/>
                </a:solidFill>
              </a:rPr>
              <a:t>Vers une sécurité hydrique durable | 2026</a:t>
            </a:r>
            <a:endParaRPr lang="en-US" sz="942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2D3748"/>
                </a:solidFill>
              </a:rPr>
              <a:t>Introduction aux ressources souterraines</a:t>
            </a:r>
            <a:endParaRPr lang="en-US" sz="2436" dirty="0"/>
          </a:p>
        </p:txBody>
      </p:sp>
      <p:sp>
        <p:nvSpPr>
          <p:cNvPr id="4" name="Text 1"/>
          <p:cNvSpPr/>
          <p:nvPr/>
        </p:nvSpPr>
        <p:spPr>
          <a:xfrm>
            <a:off x="571500" y="2016323"/>
            <a:ext cx="3786188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2C5282"/>
                </a:solidFill>
              </a:rPr>
              <a:t>Un Patrimoine Stratégique</a:t>
            </a:r>
            <a:endParaRPr lang="en-US" sz="1193" dirty="0"/>
          </a:p>
        </p:txBody>
      </p:sp>
      <p:sp>
        <p:nvSpPr>
          <p:cNvPr id="5" name="Text 2"/>
          <p:cNvSpPr/>
          <p:nvPr/>
        </p:nvSpPr>
        <p:spPr>
          <a:xfrm>
            <a:off x="571500" y="2393156"/>
            <a:ext cx="3786188" cy="82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2D3748"/>
                </a:solidFill>
              </a:rPr>
              <a:t>Au Maroc, les eaux souterraines constituent une réserve stratégique vitale, particulièrement face aux cycles de sécheresse récurrents. Elles représentent une part essentielle de l'approvisionnement en eau potable et irriguée.</a:t>
            </a:r>
            <a:endParaRPr lang="en-US" sz="942" dirty="0"/>
          </a:p>
        </p:txBody>
      </p:sp>
      <p:sp>
        <p:nvSpPr>
          <p:cNvPr id="6" name="Text 3"/>
          <p:cNvSpPr/>
          <p:nvPr/>
        </p:nvSpPr>
        <p:spPr>
          <a:xfrm>
            <a:off x="4786313" y="2016323"/>
            <a:ext cx="3786188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2C5282"/>
                </a:solidFill>
              </a:rPr>
              <a:t>Enjeux des Forages</a:t>
            </a:r>
            <a:endParaRPr lang="en-US" sz="1193" dirty="0"/>
          </a:p>
        </p:txBody>
      </p:sp>
      <p:sp>
        <p:nvSpPr>
          <p:cNvPr id="7" name="Text 4"/>
          <p:cNvSpPr/>
          <p:nvPr/>
        </p:nvSpPr>
        <p:spPr>
          <a:xfrm>
            <a:off x="4786313" y="2393156"/>
            <a:ext cx="3786188" cy="82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2D3748"/>
                </a:solidFill>
              </a:rPr>
              <a:t>La multiplication des forages nécessite un contrôle rigoureux. Les essais de pompage et les analyses de qualité sont indispensables pour garantir la pérennité de la ressource et la santé des populations.</a:t>
            </a:r>
            <a:endParaRPr lang="en-US" sz="942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2D3748"/>
                </a:solidFill>
              </a:rPr>
              <a:t>Objectifs des Essais de Pompage</a:t>
            </a:r>
            <a:endParaRPr lang="en-US" sz="2436" dirty="0"/>
          </a:p>
        </p:txBody>
      </p:sp>
      <p:sp>
        <p:nvSpPr>
          <p:cNvPr id="4" name="Shape 1"/>
          <p:cNvSpPr/>
          <p:nvPr/>
        </p:nvSpPr>
        <p:spPr>
          <a:xfrm>
            <a:off x="571500" y="1601986"/>
            <a:ext cx="428625" cy="428625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1601986"/>
            <a:ext cx="428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704" dirty="0">
                <a:solidFill>
                  <a:srgbClr val="FFFFFF"/>
                </a:solidFill>
              </a:rPr>
              <a:t>01</a:t>
            </a:r>
            <a:endParaRPr lang="en-US" sz="1704" dirty="0"/>
          </a:p>
        </p:txBody>
      </p:sp>
      <p:sp>
        <p:nvSpPr>
          <p:cNvPr id="6" name="Text 3"/>
          <p:cNvSpPr/>
          <p:nvPr/>
        </p:nvSpPr>
        <p:spPr>
          <a:xfrm>
            <a:off x="571500" y="2366367"/>
            <a:ext cx="2476481" cy="300038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2D3748"/>
                </a:solidFill>
              </a:rPr>
              <a:t>Paramètres Hydrauliques</a:t>
            </a:r>
            <a:endParaRPr lang="en-US" sz="1090" dirty="0"/>
          </a:p>
        </p:txBody>
      </p:sp>
      <p:sp>
        <p:nvSpPr>
          <p:cNvPr id="7" name="Text 4"/>
          <p:cNvSpPr/>
          <p:nvPr/>
        </p:nvSpPr>
        <p:spPr>
          <a:xfrm>
            <a:off x="571500" y="2887861"/>
            <a:ext cx="2476481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C5282"/>
                </a:solidFill>
              </a:rPr>
              <a:t>Déterminer les caractéristiques intrinsèques de l'aquifère, notamment la transmissivité (T) et le coefficient d'emmagasinement (S).</a:t>
            </a:r>
            <a:endParaRPr lang="en-US" sz="834" dirty="0"/>
          </a:p>
        </p:txBody>
      </p:sp>
      <p:sp>
        <p:nvSpPr>
          <p:cNvPr id="8" name="Shape 5"/>
          <p:cNvSpPr/>
          <p:nvPr/>
        </p:nvSpPr>
        <p:spPr>
          <a:xfrm>
            <a:off x="3333731" y="1601986"/>
            <a:ext cx="428625" cy="428625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9" name="Text 6"/>
          <p:cNvSpPr/>
          <p:nvPr/>
        </p:nvSpPr>
        <p:spPr>
          <a:xfrm>
            <a:off x="3333731" y="1601986"/>
            <a:ext cx="428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704" dirty="0">
                <a:solidFill>
                  <a:srgbClr val="FFFFFF"/>
                </a:solidFill>
              </a:rPr>
              <a:t>02</a:t>
            </a:r>
            <a:endParaRPr lang="en-US" sz="1704" dirty="0"/>
          </a:p>
        </p:txBody>
      </p:sp>
      <p:sp>
        <p:nvSpPr>
          <p:cNvPr id="10" name="Text 7"/>
          <p:cNvSpPr/>
          <p:nvPr/>
        </p:nvSpPr>
        <p:spPr>
          <a:xfrm>
            <a:off x="3333731" y="2366367"/>
            <a:ext cx="2476509" cy="300038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2D3748"/>
                </a:solidFill>
              </a:rPr>
              <a:t>Productivité de l'Ouvrage</a:t>
            </a:r>
            <a:endParaRPr lang="en-US" sz="1090" dirty="0"/>
          </a:p>
        </p:txBody>
      </p:sp>
      <p:sp>
        <p:nvSpPr>
          <p:cNvPr id="11" name="Text 8"/>
          <p:cNvSpPr/>
          <p:nvPr/>
        </p:nvSpPr>
        <p:spPr>
          <a:xfrm>
            <a:off x="3333731" y="2887861"/>
            <a:ext cx="2476509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C5282"/>
                </a:solidFill>
              </a:rPr>
              <a:t>Évaluer le débit d'exploitation optimal pour éviter un rabattement excessif et garantir la longévité de l'équipement de pompage.</a:t>
            </a:r>
            <a:endParaRPr lang="en-US" sz="834" dirty="0"/>
          </a:p>
        </p:txBody>
      </p:sp>
      <p:sp>
        <p:nvSpPr>
          <p:cNvPr id="12" name="Shape 9"/>
          <p:cNvSpPr/>
          <p:nvPr/>
        </p:nvSpPr>
        <p:spPr>
          <a:xfrm>
            <a:off x="6095991" y="1601986"/>
            <a:ext cx="428625" cy="428625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13" name="Text 10"/>
          <p:cNvSpPr/>
          <p:nvPr/>
        </p:nvSpPr>
        <p:spPr>
          <a:xfrm>
            <a:off x="6095991" y="1601986"/>
            <a:ext cx="428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704" dirty="0">
                <a:solidFill>
                  <a:srgbClr val="FFFFFF"/>
                </a:solidFill>
              </a:rPr>
              <a:t>03</a:t>
            </a:r>
            <a:endParaRPr lang="en-US" sz="1704" dirty="0"/>
          </a:p>
        </p:txBody>
      </p:sp>
      <p:sp>
        <p:nvSpPr>
          <p:cNvPr id="14" name="Text 11"/>
          <p:cNvSpPr/>
          <p:nvPr/>
        </p:nvSpPr>
        <p:spPr>
          <a:xfrm>
            <a:off x="6095991" y="2366367"/>
            <a:ext cx="2476481" cy="300038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2D3748"/>
                </a:solidFill>
              </a:rPr>
              <a:t>Impact à Long Terme</a:t>
            </a:r>
            <a:endParaRPr lang="en-US" sz="1090" dirty="0"/>
          </a:p>
        </p:txBody>
      </p:sp>
      <p:sp>
        <p:nvSpPr>
          <p:cNvPr id="15" name="Text 12"/>
          <p:cNvSpPr/>
          <p:nvPr/>
        </p:nvSpPr>
        <p:spPr>
          <a:xfrm>
            <a:off x="6095991" y="2887861"/>
            <a:ext cx="2476481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C5282"/>
                </a:solidFill>
              </a:rPr>
              <a:t>Prédire l'évolution du niveau de la nappe sous l'effet d'un pompage continu et évaluer les interférences avec les ouvrages voisins.</a:t>
            </a:r>
            <a:endParaRPr lang="en-US" sz="834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2D3748"/>
                </a:solidFill>
              </a:rPr>
              <a:t>Types d'Essais de Pompage</a:t>
            </a:r>
            <a:endParaRPr lang="en-US" sz="2436" dirty="0"/>
          </a:p>
        </p:txBody>
      </p:sp>
      <p:sp>
        <p:nvSpPr>
          <p:cNvPr id="4" name="Shape 1"/>
          <p:cNvSpPr/>
          <p:nvPr/>
        </p:nvSpPr>
        <p:spPr>
          <a:xfrm>
            <a:off x="571500" y="1459111"/>
            <a:ext cx="1616636" cy="442913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1459111"/>
            <a:ext cx="1616636" cy="442913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85" b="1" spc="1" kern="0" dirty="0">
                <a:solidFill>
                  <a:srgbClr val="FFFFFF"/>
                </a:solidFill>
              </a:rPr>
              <a:t>Type d'Essai</a:t>
            </a:r>
            <a:endParaRPr lang="en-US" sz="885" dirty="0"/>
          </a:p>
        </p:txBody>
      </p:sp>
      <p:sp>
        <p:nvSpPr>
          <p:cNvPr id="6" name="Shape 3"/>
          <p:cNvSpPr/>
          <p:nvPr/>
        </p:nvSpPr>
        <p:spPr>
          <a:xfrm>
            <a:off x="2188136" y="1459111"/>
            <a:ext cx="4170136" cy="442913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7" name="Text 4"/>
          <p:cNvSpPr/>
          <p:nvPr/>
        </p:nvSpPr>
        <p:spPr>
          <a:xfrm>
            <a:off x="2188136" y="1459111"/>
            <a:ext cx="4170136" cy="442913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85" b="1" spc="1" kern="0" dirty="0">
                <a:solidFill>
                  <a:srgbClr val="FFFFFF"/>
                </a:solidFill>
              </a:rPr>
              <a:t>Objectif Principal</a:t>
            </a:r>
            <a:endParaRPr lang="en-US" sz="885" dirty="0"/>
          </a:p>
        </p:txBody>
      </p:sp>
      <p:sp>
        <p:nvSpPr>
          <p:cNvPr id="8" name="Shape 5"/>
          <p:cNvSpPr/>
          <p:nvPr/>
        </p:nvSpPr>
        <p:spPr>
          <a:xfrm>
            <a:off x="6358272" y="1459111"/>
            <a:ext cx="2214228" cy="442913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9" name="Text 6"/>
          <p:cNvSpPr/>
          <p:nvPr/>
        </p:nvSpPr>
        <p:spPr>
          <a:xfrm>
            <a:off x="6358272" y="1459111"/>
            <a:ext cx="2214228" cy="442913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85" b="1" spc="1" kern="0" dirty="0">
                <a:solidFill>
                  <a:srgbClr val="FFFFFF"/>
                </a:solidFill>
              </a:rPr>
              <a:t>Durée Typique</a:t>
            </a:r>
            <a:endParaRPr lang="en-US" sz="885" dirty="0"/>
          </a:p>
        </p:txBody>
      </p:sp>
      <p:sp>
        <p:nvSpPr>
          <p:cNvPr id="10" name="Text 7"/>
          <p:cNvSpPr/>
          <p:nvPr/>
        </p:nvSpPr>
        <p:spPr>
          <a:xfrm>
            <a:off x="571500" y="1902023"/>
            <a:ext cx="1616636" cy="472911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85" b="1" dirty="0">
                <a:solidFill>
                  <a:srgbClr val="2C5282"/>
                </a:solidFill>
              </a:rPr>
              <a:t>Essai par paliers</a:t>
            </a:r>
            <a:endParaRPr lang="en-US" sz="885" dirty="0"/>
          </a:p>
        </p:txBody>
      </p:sp>
      <p:sp>
        <p:nvSpPr>
          <p:cNvPr id="11" name="Text 8"/>
          <p:cNvSpPr/>
          <p:nvPr/>
        </p:nvSpPr>
        <p:spPr>
          <a:xfrm>
            <a:off x="2188136" y="1902023"/>
            <a:ext cx="4170136" cy="472911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2D3748"/>
                </a:solidFill>
              </a:rPr>
              <a:t>Déterminer l'efficacité du forage et le débit critique.</a:t>
            </a:r>
            <a:endParaRPr lang="en-US" sz="942" dirty="0"/>
          </a:p>
        </p:txBody>
      </p:sp>
      <p:sp>
        <p:nvSpPr>
          <p:cNvPr id="12" name="Text 9"/>
          <p:cNvSpPr/>
          <p:nvPr/>
        </p:nvSpPr>
        <p:spPr>
          <a:xfrm>
            <a:off x="6358272" y="1902023"/>
            <a:ext cx="2214228" cy="472911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2D3748"/>
                </a:solidFill>
              </a:rPr>
              <a:t>4 à 8 heures</a:t>
            </a:r>
            <a:endParaRPr lang="en-US" sz="942" dirty="0"/>
          </a:p>
        </p:txBody>
      </p:sp>
      <p:sp>
        <p:nvSpPr>
          <p:cNvPr id="13" name="Text 10"/>
          <p:cNvSpPr/>
          <p:nvPr/>
        </p:nvSpPr>
        <p:spPr>
          <a:xfrm>
            <a:off x="571500" y="2374934"/>
            <a:ext cx="1616636" cy="480054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85" b="1" dirty="0">
                <a:solidFill>
                  <a:srgbClr val="2C5282"/>
                </a:solidFill>
              </a:rPr>
              <a:t>Débit constant</a:t>
            </a:r>
            <a:endParaRPr lang="en-US" sz="885" dirty="0"/>
          </a:p>
        </p:txBody>
      </p:sp>
      <p:sp>
        <p:nvSpPr>
          <p:cNvPr id="14" name="Text 11"/>
          <p:cNvSpPr/>
          <p:nvPr/>
        </p:nvSpPr>
        <p:spPr>
          <a:xfrm>
            <a:off x="2188136" y="2374934"/>
            <a:ext cx="4170136" cy="480054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2D3748"/>
                </a:solidFill>
              </a:rPr>
              <a:t>Calculer la transmissivité (T) et l'emmagasinement (S).</a:t>
            </a:r>
            <a:endParaRPr lang="en-US" sz="942" dirty="0"/>
          </a:p>
        </p:txBody>
      </p:sp>
      <p:sp>
        <p:nvSpPr>
          <p:cNvPr id="15" name="Text 12"/>
          <p:cNvSpPr/>
          <p:nvPr/>
        </p:nvSpPr>
        <p:spPr>
          <a:xfrm>
            <a:off x="6358272" y="2374934"/>
            <a:ext cx="2214228" cy="480054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2D3748"/>
                </a:solidFill>
              </a:rPr>
              <a:t>24 à 72 heures</a:t>
            </a:r>
            <a:endParaRPr lang="en-US" sz="942" dirty="0"/>
          </a:p>
        </p:txBody>
      </p:sp>
      <p:sp>
        <p:nvSpPr>
          <p:cNvPr id="16" name="Text 13"/>
          <p:cNvSpPr/>
          <p:nvPr/>
        </p:nvSpPr>
        <p:spPr>
          <a:xfrm>
            <a:off x="571500" y="2854989"/>
            <a:ext cx="1616636" cy="480054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85" b="1" dirty="0">
                <a:solidFill>
                  <a:srgbClr val="2C5282"/>
                </a:solidFill>
              </a:rPr>
              <a:t>Essai de remontée</a:t>
            </a:r>
            <a:endParaRPr lang="en-US" sz="885" dirty="0"/>
          </a:p>
        </p:txBody>
      </p:sp>
      <p:sp>
        <p:nvSpPr>
          <p:cNvPr id="17" name="Text 14"/>
          <p:cNvSpPr/>
          <p:nvPr/>
        </p:nvSpPr>
        <p:spPr>
          <a:xfrm>
            <a:off x="2188136" y="2854989"/>
            <a:ext cx="4170136" cy="480054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2D3748"/>
                </a:solidFill>
              </a:rPr>
              <a:t>Vérifier les paramètres et l'état de colmatage (Skin effect).</a:t>
            </a:r>
            <a:endParaRPr lang="en-US" sz="942" dirty="0"/>
          </a:p>
        </p:txBody>
      </p:sp>
      <p:sp>
        <p:nvSpPr>
          <p:cNvPr id="18" name="Text 15"/>
          <p:cNvSpPr/>
          <p:nvPr/>
        </p:nvSpPr>
        <p:spPr>
          <a:xfrm>
            <a:off x="6358272" y="2854989"/>
            <a:ext cx="2214228" cy="480054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ctr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2D3748"/>
                </a:solidFill>
              </a:rPr>
              <a:t>Jusqu'à 90% de récupération</a:t>
            </a:r>
            <a:endParaRPr lang="en-US" sz="942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2D3748"/>
                </a:solidFill>
              </a:rPr>
              <a:t>Équipement et Mise en Œuvre</a:t>
            </a:r>
            <a:endParaRPr lang="en-US" sz="2436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526977"/>
            <a:ext cx="171450" cy="17145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5627" y="1601986"/>
            <a:ext cx="3653498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2D3748"/>
                </a:solidFill>
              </a:rPr>
              <a:t>Groupe de Pompage</a:t>
            </a:r>
            <a:endParaRPr lang="en-US" sz="987" dirty="0"/>
          </a:p>
        </p:txBody>
      </p:sp>
      <p:sp>
        <p:nvSpPr>
          <p:cNvPr id="6" name="Text 2"/>
          <p:cNvSpPr/>
          <p:nvPr/>
        </p:nvSpPr>
        <p:spPr>
          <a:xfrm>
            <a:off x="775627" y="1910953"/>
            <a:ext cx="3653498" cy="320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34" dirty="0">
                <a:solidFill>
                  <a:srgbClr val="2C5282"/>
                </a:solidFill>
              </a:rPr>
              <a:t>Pompe immergée adaptée au débit visé, colonne de refoulement et groupe électrogène régulé.</a:t>
            </a:r>
            <a:endParaRPr lang="en-US" sz="834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63168"/>
            <a:ext cx="192881" cy="17145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79394" y="2738177"/>
            <a:ext cx="3649731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2D3748"/>
                </a:solidFill>
              </a:rPr>
              <a:t>Mesure du Débit</a:t>
            </a:r>
            <a:endParaRPr lang="en-US" sz="987" dirty="0"/>
          </a:p>
        </p:txBody>
      </p:sp>
      <p:sp>
        <p:nvSpPr>
          <p:cNvPr id="9" name="Text 4"/>
          <p:cNvSpPr/>
          <p:nvPr/>
        </p:nvSpPr>
        <p:spPr>
          <a:xfrm>
            <a:off x="779394" y="3047144"/>
            <a:ext cx="3649731" cy="320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34" dirty="0">
                <a:solidFill>
                  <a:srgbClr val="2C5282"/>
                </a:solidFill>
              </a:rPr>
              <a:t>Compteur volumétrique ou débitmètre électromagnétique pour un suivi précis en temps réel.</a:t>
            </a:r>
            <a:endParaRPr lang="en-US" sz="834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799359"/>
            <a:ext cx="192881" cy="17145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69739" y="3874368"/>
            <a:ext cx="3659386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2D3748"/>
                </a:solidFill>
              </a:rPr>
              <a:t>Suivi des Niveaux</a:t>
            </a:r>
            <a:endParaRPr lang="en-US" sz="987" dirty="0"/>
          </a:p>
        </p:txBody>
      </p:sp>
      <p:sp>
        <p:nvSpPr>
          <p:cNvPr id="12" name="Text 6"/>
          <p:cNvSpPr/>
          <p:nvPr/>
        </p:nvSpPr>
        <p:spPr>
          <a:xfrm>
            <a:off x="769739" y="4183335"/>
            <a:ext cx="3659386" cy="320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34" dirty="0">
                <a:solidFill>
                  <a:srgbClr val="2C5282"/>
                </a:solidFill>
              </a:rPr>
              <a:t>Sonde piézométrique manuelle ou enregistreur automatique (Diver) pour mesurer le rabattement.</a:t>
            </a:r>
            <a:endParaRPr lang="en-US" sz="834" dirty="0"/>
          </a:p>
        </p:txBody>
      </p:sp>
      <p:sp>
        <p:nvSpPr>
          <p:cNvPr id="13" name="Shape 7"/>
          <p:cNvSpPr/>
          <p:nvPr/>
        </p:nvSpPr>
        <p:spPr>
          <a:xfrm>
            <a:off x="4429125" y="1459111"/>
            <a:ext cx="4714875" cy="3684389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14" name="Text 8"/>
          <p:cNvSpPr/>
          <p:nvPr/>
        </p:nvSpPr>
        <p:spPr>
          <a:xfrm>
            <a:off x="4857750" y="2087761"/>
            <a:ext cx="3857625" cy="273248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FFFFFF"/>
                </a:solidFill>
              </a:rPr>
              <a:t>Protocole de Terrain</a:t>
            </a:r>
            <a:endParaRPr lang="en-US" sz="1397" dirty="0"/>
          </a:p>
        </p:txBody>
      </p:sp>
      <p:sp>
        <p:nvSpPr>
          <p:cNvPr id="15" name="Text 9"/>
          <p:cNvSpPr/>
          <p:nvPr/>
        </p:nvSpPr>
        <p:spPr>
          <a:xfrm>
            <a:off x="4857750" y="2575322"/>
            <a:ext cx="3857625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E53E3E"/>
                </a:solidFill>
              </a:rPr>
              <a:t>Installation</a:t>
            </a:r>
            <a:endParaRPr lang="en-US" sz="784" dirty="0"/>
          </a:p>
        </p:txBody>
      </p:sp>
      <p:sp>
        <p:nvSpPr>
          <p:cNvPr id="16" name="Text 10"/>
          <p:cNvSpPr/>
          <p:nvPr/>
        </p:nvSpPr>
        <p:spPr>
          <a:xfrm>
            <a:off x="4857750" y="2837855"/>
            <a:ext cx="3857625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FFFFFF"/>
                </a:solidFill>
              </a:rPr>
              <a:t>Vérification de la profondeur de la pompe et étalonnage des instruments de mesure.</a:t>
            </a:r>
            <a:endParaRPr lang="en-US" sz="780" dirty="0"/>
          </a:p>
        </p:txBody>
      </p:sp>
      <p:sp>
        <p:nvSpPr>
          <p:cNvPr id="17" name="Text 11"/>
          <p:cNvSpPr/>
          <p:nvPr/>
        </p:nvSpPr>
        <p:spPr>
          <a:xfrm>
            <a:off x="4857750" y="3337917"/>
            <a:ext cx="3857625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E53E3E"/>
                </a:solidFill>
              </a:rPr>
              <a:t>Évacuation des Eaux</a:t>
            </a:r>
            <a:endParaRPr lang="en-US" sz="784" dirty="0"/>
          </a:p>
        </p:txBody>
      </p:sp>
      <p:sp>
        <p:nvSpPr>
          <p:cNvPr id="18" name="Text 12"/>
          <p:cNvSpPr/>
          <p:nvPr/>
        </p:nvSpPr>
        <p:spPr>
          <a:xfrm>
            <a:off x="4857750" y="3600450"/>
            <a:ext cx="3857625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FFFFFF"/>
                </a:solidFill>
              </a:rPr>
              <a:t>Rejet des eaux à une distance suffisante pour éviter toute infiltration parasite vers l'aquifère testé.</a:t>
            </a:r>
            <a:endParaRPr lang="en-US" sz="780" dirty="0"/>
          </a:p>
        </p:txBody>
      </p:sp>
      <p:sp>
        <p:nvSpPr>
          <p:cNvPr id="19" name="Text 13"/>
          <p:cNvSpPr/>
          <p:nvPr/>
        </p:nvSpPr>
        <p:spPr>
          <a:xfrm>
            <a:off x="4857750" y="4100513"/>
            <a:ext cx="3857625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E53E3E"/>
                </a:solidFill>
              </a:rPr>
              <a:t>Fréquence de Mesure</a:t>
            </a:r>
            <a:endParaRPr lang="en-US" sz="784" dirty="0"/>
          </a:p>
        </p:txBody>
      </p:sp>
      <p:sp>
        <p:nvSpPr>
          <p:cNvPr id="20" name="Text 14"/>
          <p:cNvSpPr/>
          <p:nvPr/>
        </p:nvSpPr>
        <p:spPr>
          <a:xfrm>
            <a:off x="4857750" y="4363045"/>
            <a:ext cx="3857625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780" dirty="0">
                <a:solidFill>
                  <a:srgbClr val="FFFFFF"/>
                </a:solidFill>
              </a:rPr>
              <a:t>Suivi logarithmique du temps pour capturer les variations rapides au début du pompage.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4375" y="428625"/>
            <a:ext cx="8429625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2D3748"/>
                </a:solidFill>
              </a:rPr>
              <a:t>Interprétation des Données</a:t>
            </a:r>
            <a:endParaRPr lang="en-US" sz="2436" dirty="0"/>
          </a:p>
        </p:txBody>
      </p:sp>
      <p:sp>
        <p:nvSpPr>
          <p:cNvPr id="4" name="Text 1"/>
          <p:cNvSpPr/>
          <p:nvPr/>
        </p:nvSpPr>
        <p:spPr>
          <a:xfrm>
            <a:off x="714375" y="1873448"/>
            <a:ext cx="3643313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2C5282"/>
                </a:solidFill>
              </a:rPr>
              <a:t>Méthode de Theis</a:t>
            </a:r>
            <a:endParaRPr lang="en-US" sz="1193" dirty="0"/>
          </a:p>
        </p:txBody>
      </p:sp>
      <p:sp>
        <p:nvSpPr>
          <p:cNvPr id="5" name="Text 2"/>
          <p:cNvSpPr/>
          <p:nvPr/>
        </p:nvSpPr>
        <p:spPr>
          <a:xfrm>
            <a:off x="714375" y="2250281"/>
            <a:ext cx="3643313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2D3748"/>
                </a:solidFill>
              </a:rPr>
              <a:t>Utilisée pour les nappes captives en régime transitoire. Elle repose sur l'ajustement de la courbe expérimentale à une courbe type (fonction de puits).</a:t>
            </a:r>
            <a:endParaRPr lang="en-US" sz="942" dirty="0"/>
          </a:p>
        </p:txBody>
      </p:sp>
      <p:sp>
        <p:nvSpPr>
          <p:cNvPr id="6" name="Shape 3"/>
          <p:cNvSpPr/>
          <p:nvPr/>
        </p:nvSpPr>
        <p:spPr>
          <a:xfrm>
            <a:off x="714375" y="3010309"/>
            <a:ext cx="3643313" cy="262533"/>
          </a:xfrm>
          <a:prstGeom prst="rect">
            <a:avLst/>
          </a:prstGeom>
          <a:solidFill>
            <a:srgbClr val="F7FAFC"/>
          </a:solidFill>
          <a:ln/>
        </p:spPr>
      </p:sp>
      <p:sp>
        <p:nvSpPr>
          <p:cNvPr id="7" name="Shape 4"/>
          <p:cNvSpPr/>
          <p:nvPr/>
        </p:nvSpPr>
        <p:spPr>
          <a:xfrm>
            <a:off x="714375" y="3010309"/>
            <a:ext cx="28575" cy="262533"/>
          </a:xfrm>
          <a:prstGeom prst="rect">
            <a:avLst/>
          </a:prstGeom>
          <a:solidFill>
            <a:srgbClr val="E53E3E"/>
          </a:solidFill>
          <a:ln/>
        </p:spPr>
      </p:sp>
      <p:sp>
        <p:nvSpPr>
          <p:cNvPr id="8" name="Text 5"/>
          <p:cNvSpPr/>
          <p:nvPr/>
        </p:nvSpPr>
        <p:spPr>
          <a:xfrm>
            <a:off x="714375" y="3010309"/>
            <a:ext cx="3643313" cy="262533"/>
          </a:xfrm>
          <a:prstGeom prst="rect">
            <a:avLst/>
          </a:prstGeom>
          <a:noFill/>
          <a:ln/>
        </p:spPr>
        <p:txBody>
          <a:bodyPr wrap="square" lIns="170053" tIns="127508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C5282"/>
                </a:solidFill>
              </a:rPr>
              <a:t>s = (Q / 4πT) * W(u)</a:t>
            </a:r>
            <a:endParaRPr lang="en-US" sz="834" dirty="0"/>
          </a:p>
        </p:txBody>
      </p:sp>
      <p:sp>
        <p:nvSpPr>
          <p:cNvPr id="9" name="Text 6"/>
          <p:cNvSpPr/>
          <p:nvPr/>
        </p:nvSpPr>
        <p:spPr>
          <a:xfrm>
            <a:off x="4929188" y="1873448"/>
            <a:ext cx="3643313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2C5282"/>
                </a:solidFill>
              </a:rPr>
              <a:t>Approximation de Cooper-Jacob</a:t>
            </a:r>
            <a:endParaRPr lang="en-US" sz="1193" dirty="0"/>
          </a:p>
        </p:txBody>
      </p:sp>
      <p:sp>
        <p:nvSpPr>
          <p:cNvPr id="10" name="Text 7"/>
          <p:cNvSpPr/>
          <p:nvPr/>
        </p:nvSpPr>
        <p:spPr>
          <a:xfrm>
            <a:off x="4929188" y="2250281"/>
            <a:ext cx="3643313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2D3748"/>
                </a:solidFill>
              </a:rPr>
              <a:t>Simplification de la méthode de Theis pour les temps de pompage longs. Permet une interprétation graphique directe sur papier semi-logarithmique.</a:t>
            </a:r>
            <a:endParaRPr lang="en-US" sz="942" dirty="0"/>
          </a:p>
        </p:txBody>
      </p:sp>
      <p:sp>
        <p:nvSpPr>
          <p:cNvPr id="11" name="Shape 8"/>
          <p:cNvSpPr/>
          <p:nvPr/>
        </p:nvSpPr>
        <p:spPr>
          <a:xfrm>
            <a:off x="4929188" y="3010309"/>
            <a:ext cx="3643313" cy="262533"/>
          </a:xfrm>
          <a:prstGeom prst="rect">
            <a:avLst/>
          </a:prstGeom>
          <a:solidFill>
            <a:srgbClr val="F7FAFC"/>
          </a:solidFill>
          <a:ln/>
        </p:spPr>
      </p:sp>
      <p:sp>
        <p:nvSpPr>
          <p:cNvPr id="12" name="Shape 9"/>
          <p:cNvSpPr/>
          <p:nvPr/>
        </p:nvSpPr>
        <p:spPr>
          <a:xfrm>
            <a:off x="4929188" y="3010309"/>
            <a:ext cx="28575" cy="262533"/>
          </a:xfrm>
          <a:prstGeom prst="rect">
            <a:avLst/>
          </a:prstGeom>
          <a:solidFill>
            <a:srgbClr val="E53E3E"/>
          </a:solidFill>
          <a:ln/>
        </p:spPr>
      </p:sp>
      <p:sp>
        <p:nvSpPr>
          <p:cNvPr id="13" name="Text 10"/>
          <p:cNvSpPr/>
          <p:nvPr/>
        </p:nvSpPr>
        <p:spPr>
          <a:xfrm>
            <a:off x="4929188" y="3010309"/>
            <a:ext cx="3643313" cy="262533"/>
          </a:xfrm>
          <a:prstGeom prst="rect">
            <a:avLst/>
          </a:prstGeom>
          <a:noFill/>
          <a:ln/>
        </p:spPr>
        <p:txBody>
          <a:bodyPr wrap="square" lIns="170053" tIns="127508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C5282"/>
                </a:solidFill>
              </a:rPr>
              <a:t>T = 2.30Q / 4πΔs</a:t>
            </a:r>
            <a:endParaRPr lang="en-US" sz="834" dirty="0"/>
          </a:p>
        </p:txBody>
      </p:sp>
      <p:sp>
        <p:nvSpPr>
          <p:cNvPr id="14" name="Text 11"/>
          <p:cNvSpPr/>
          <p:nvPr/>
        </p:nvSpPr>
        <p:spPr>
          <a:xfrm>
            <a:off x="714375" y="3558592"/>
            <a:ext cx="8429625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727" spc="1" kern="0" dirty="0">
                <a:solidFill>
                  <a:srgbClr val="718096"/>
                </a:solidFill>
              </a:rPr>
              <a:t>Analyse des courbes de rabattement pour détecter les effets de limites (recharge ou barrière).</a:t>
            </a:r>
            <a:endParaRPr lang="en-US" sz="727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4800600" cy="7543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36" b="1" dirty="0">
                <a:solidFill>
                  <a:srgbClr val="2D3748"/>
                </a:solidFill>
              </a:rPr>
              <a:t>Normes de Qualité des Eaux</a:t>
            </a:r>
            <a:endParaRPr lang="en-US" sz="2436" dirty="0"/>
          </a:p>
        </p:txBody>
      </p:sp>
      <p:sp>
        <p:nvSpPr>
          <p:cNvPr id="4" name="Text 1"/>
          <p:cNvSpPr/>
          <p:nvPr/>
        </p:nvSpPr>
        <p:spPr>
          <a:xfrm>
            <a:off x="571500" y="1604442"/>
            <a:ext cx="42862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2C5282"/>
                </a:solidFill>
              </a:rPr>
              <a:t>Le cadre réglementaire marocain définit des critères stricts pour garantir que l'eau prélevée par forage est propre à la consommation humaine et aux usages agro-industriels.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771525" y="2847454"/>
            <a:ext cx="4600575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2D3748"/>
                </a:solidFill>
              </a:rPr>
              <a:t>NM 03.7.001</a:t>
            </a:r>
            <a:endParaRPr lang="en-US" sz="1397" dirty="0"/>
          </a:p>
        </p:txBody>
      </p:sp>
      <p:sp>
        <p:nvSpPr>
          <p:cNvPr id="6" name="Text 3"/>
          <p:cNvSpPr/>
          <p:nvPr/>
        </p:nvSpPr>
        <p:spPr>
          <a:xfrm>
            <a:off x="771525" y="3235003"/>
            <a:ext cx="4600575" cy="3107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000000"/>
                </a:solidFill>
              </a:rPr>
              <a:t>La norme de référence fixant les valeurs maximales admissibles (VMA) pour les paramètres de potabilité des eaux à usage alimentaire.</a:t>
            </a:r>
            <a:endParaRPr lang="en-US" sz="834" dirty="0"/>
          </a:p>
        </p:txBody>
      </p:sp>
      <p:sp>
        <p:nvSpPr>
          <p:cNvPr id="7" name="Shape 4"/>
          <p:cNvSpPr/>
          <p:nvPr/>
        </p:nvSpPr>
        <p:spPr>
          <a:xfrm>
            <a:off x="5372100" y="0"/>
            <a:ext cx="3771900" cy="5143500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8" name="Text 5"/>
          <p:cNvSpPr/>
          <p:nvPr/>
        </p:nvSpPr>
        <p:spPr>
          <a:xfrm>
            <a:off x="5657850" y="1066260"/>
            <a:ext cx="3200400" cy="300038"/>
          </a:xfrm>
          <a:prstGeom prst="rect">
            <a:avLst/>
          </a:prstGeom>
          <a:noFill/>
          <a:ln/>
        </p:spPr>
        <p:txBody>
          <a:bodyPr wrap="square" lIns="0" tIns="8509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FFFFFF"/>
                </a:solidFill>
              </a:rPr>
              <a:t>Cadre Réglementaire</a:t>
            </a:r>
            <a:endParaRPr lang="en-US" sz="1090" dirty="0"/>
          </a:p>
        </p:txBody>
      </p:sp>
      <p:sp>
        <p:nvSpPr>
          <p:cNvPr id="9" name="Text 6"/>
          <p:cNvSpPr/>
          <p:nvPr/>
        </p:nvSpPr>
        <p:spPr>
          <a:xfrm>
            <a:off x="5657850" y="1580610"/>
            <a:ext cx="3200400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727" dirty="0">
                <a:solidFill>
                  <a:srgbClr val="CBD5E0"/>
                </a:solidFill>
              </a:rPr>
              <a:t>Standard National</a:t>
            </a:r>
            <a:endParaRPr lang="en-US" sz="727" dirty="0"/>
          </a:p>
        </p:txBody>
      </p:sp>
      <p:sp>
        <p:nvSpPr>
          <p:cNvPr id="10" name="Text 7"/>
          <p:cNvSpPr/>
          <p:nvPr/>
        </p:nvSpPr>
        <p:spPr>
          <a:xfrm>
            <a:off x="5657850" y="1844929"/>
            <a:ext cx="3200400" cy="360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Homologation par arrêté conjoint des ministères de l'Industrie et de la Santé.</a:t>
            </a:r>
            <a:endParaRPr lang="en-US" sz="942" dirty="0"/>
          </a:p>
        </p:txBody>
      </p:sp>
      <p:sp>
        <p:nvSpPr>
          <p:cNvPr id="11" name="Text 8"/>
          <p:cNvSpPr/>
          <p:nvPr/>
        </p:nvSpPr>
        <p:spPr>
          <a:xfrm>
            <a:off x="5657850" y="2383557"/>
            <a:ext cx="3200400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727" dirty="0">
                <a:solidFill>
                  <a:srgbClr val="CBD5E0"/>
                </a:solidFill>
              </a:rPr>
              <a:t>Surveillance</a:t>
            </a:r>
            <a:endParaRPr lang="en-US" sz="727" dirty="0"/>
          </a:p>
        </p:txBody>
      </p:sp>
      <p:sp>
        <p:nvSpPr>
          <p:cNvPr id="12" name="Text 9"/>
          <p:cNvSpPr/>
          <p:nvPr/>
        </p:nvSpPr>
        <p:spPr>
          <a:xfrm>
            <a:off x="5657850" y="2647876"/>
            <a:ext cx="3200400" cy="360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Contrôle obligatoire par l'ONEE et les Agences de Bassins Hydrauliques (ABH).</a:t>
            </a:r>
            <a:endParaRPr lang="en-US" sz="942" dirty="0"/>
          </a:p>
        </p:txBody>
      </p:sp>
      <p:sp>
        <p:nvSpPr>
          <p:cNvPr id="13" name="Text 10"/>
          <p:cNvSpPr/>
          <p:nvPr/>
        </p:nvSpPr>
        <p:spPr>
          <a:xfrm>
            <a:off x="5657850" y="3186503"/>
            <a:ext cx="3200400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727" dirty="0">
                <a:solidFill>
                  <a:srgbClr val="CBD5E0"/>
                </a:solidFill>
              </a:rPr>
              <a:t>Classification</a:t>
            </a:r>
            <a:endParaRPr lang="en-US" sz="727" dirty="0"/>
          </a:p>
        </p:txBody>
      </p:sp>
      <p:sp>
        <p:nvSpPr>
          <p:cNvPr id="14" name="Text 11"/>
          <p:cNvSpPr/>
          <p:nvPr/>
        </p:nvSpPr>
        <p:spPr>
          <a:xfrm>
            <a:off x="5657850" y="3450822"/>
            <a:ext cx="3200400" cy="360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Paramètres physico-chimiques, bactériologiques et organoleptiques.</a:t>
            </a:r>
            <a:endParaRPr lang="en-US" sz="942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2D3748"/>
                </a:solidFill>
              </a:rPr>
              <a:t>Paramètres Critiques et Valeurs Limites</a:t>
            </a:r>
            <a:endParaRPr lang="en-US" sz="2436" dirty="0"/>
          </a:p>
        </p:txBody>
      </p:sp>
      <p:sp>
        <p:nvSpPr>
          <p:cNvPr id="4" name="Shape 1"/>
          <p:cNvSpPr/>
          <p:nvPr/>
        </p:nvSpPr>
        <p:spPr>
          <a:xfrm>
            <a:off x="571500" y="1459111"/>
            <a:ext cx="1162171" cy="353616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1459111"/>
            <a:ext cx="1162171" cy="353616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FFFFFF"/>
                </a:solidFill>
              </a:rPr>
              <a:t>Paramètre</a:t>
            </a:r>
            <a:endParaRPr lang="en-US" sz="784" dirty="0"/>
          </a:p>
        </p:txBody>
      </p:sp>
      <p:sp>
        <p:nvSpPr>
          <p:cNvPr id="6" name="Shape 3"/>
          <p:cNvSpPr/>
          <p:nvPr/>
        </p:nvSpPr>
        <p:spPr>
          <a:xfrm>
            <a:off x="1733671" y="1459111"/>
            <a:ext cx="1730211" cy="353616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7" name="Text 4"/>
          <p:cNvSpPr/>
          <p:nvPr/>
        </p:nvSpPr>
        <p:spPr>
          <a:xfrm>
            <a:off x="1733671" y="1459111"/>
            <a:ext cx="1730211" cy="353616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FFFFFF"/>
                </a:solidFill>
              </a:rPr>
              <a:t>Limite (NM 03.7.001)</a:t>
            </a:r>
            <a:endParaRPr lang="en-US" sz="784" dirty="0"/>
          </a:p>
        </p:txBody>
      </p:sp>
      <p:sp>
        <p:nvSpPr>
          <p:cNvPr id="8" name="Shape 5"/>
          <p:cNvSpPr/>
          <p:nvPr/>
        </p:nvSpPr>
        <p:spPr>
          <a:xfrm>
            <a:off x="3463882" y="1459111"/>
            <a:ext cx="1965368" cy="353616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9" name="Text 6"/>
          <p:cNvSpPr/>
          <p:nvPr/>
        </p:nvSpPr>
        <p:spPr>
          <a:xfrm>
            <a:off x="3463882" y="1459111"/>
            <a:ext cx="1965368" cy="353616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FFFFFF"/>
                </a:solidFill>
              </a:rPr>
              <a:t>Signification</a:t>
            </a:r>
            <a:endParaRPr lang="en-US" sz="784" dirty="0"/>
          </a:p>
        </p:txBody>
      </p:sp>
      <p:sp>
        <p:nvSpPr>
          <p:cNvPr id="10" name="Text 7"/>
          <p:cNvSpPr/>
          <p:nvPr/>
        </p:nvSpPr>
        <p:spPr>
          <a:xfrm>
            <a:off x="571500" y="1812727"/>
            <a:ext cx="1162171" cy="37683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Nitrates (NO₃)</a:t>
            </a:r>
            <a:endParaRPr lang="en-US" sz="834" dirty="0"/>
          </a:p>
        </p:txBody>
      </p:sp>
      <p:sp>
        <p:nvSpPr>
          <p:cNvPr id="11" name="Text 8"/>
          <p:cNvSpPr/>
          <p:nvPr/>
        </p:nvSpPr>
        <p:spPr>
          <a:xfrm>
            <a:off x="1733671" y="1812727"/>
            <a:ext cx="1730211" cy="37683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50 mg/L</a:t>
            </a:r>
            <a:endParaRPr lang="en-US" sz="834" dirty="0"/>
          </a:p>
        </p:txBody>
      </p:sp>
      <p:sp>
        <p:nvSpPr>
          <p:cNvPr id="12" name="Text 9"/>
          <p:cNvSpPr/>
          <p:nvPr/>
        </p:nvSpPr>
        <p:spPr>
          <a:xfrm>
            <a:off x="3463882" y="1812727"/>
            <a:ext cx="1965368" cy="376833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Pollution agricole / Engrais</a:t>
            </a:r>
            <a:endParaRPr lang="en-US" sz="834" dirty="0"/>
          </a:p>
        </p:txBody>
      </p:sp>
      <p:sp>
        <p:nvSpPr>
          <p:cNvPr id="13" name="Text 10"/>
          <p:cNvSpPr/>
          <p:nvPr/>
        </p:nvSpPr>
        <p:spPr>
          <a:xfrm>
            <a:off x="571500" y="2189559"/>
            <a:ext cx="1162171" cy="383977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Chlorures (Cl⁻)</a:t>
            </a:r>
            <a:endParaRPr lang="en-US" sz="834" dirty="0"/>
          </a:p>
        </p:txBody>
      </p:sp>
      <p:sp>
        <p:nvSpPr>
          <p:cNvPr id="14" name="Text 11"/>
          <p:cNvSpPr/>
          <p:nvPr/>
        </p:nvSpPr>
        <p:spPr>
          <a:xfrm>
            <a:off x="1733671" y="2189559"/>
            <a:ext cx="1730211" cy="383977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750 mg/L</a:t>
            </a:r>
            <a:endParaRPr lang="en-US" sz="834" dirty="0"/>
          </a:p>
        </p:txBody>
      </p:sp>
      <p:sp>
        <p:nvSpPr>
          <p:cNvPr id="15" name="Text 12"/>
          <p:cNvSpPr/>
          <p:nvPr/>
        </p:nvSpPr>
        <p:spPr>
          <a:xfrm>
            <a:off x="3463882" y="2189559"/>
            <a:ext cx="1965368" cy="383977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Salinité / Intrusion marine</a:t>
            </a:r>
            <a:endParaRPr lang="en-US" sz="834" dirty="0"/>
          </a:p>
        </p:txBody>
      </p:sp>
      <p:sp>
        <p:nvSpPr>
          <p:cNvPr id="16" name="Text 13"/>
          <p:cNvSpPr/>
          <p:nvPr/>
        </p:nvSpPr>
        <p:spPr>
          <a:xfrm>
            <a:off x="571500" y="2573536"/>
            <a:ext cx="1162171" cy="383977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Conductivité</a:t>
            </a:r>
            <a:endParaRPr lang="en-US" sz="834" dirty="0"/>
          </a:p>
        </p:txBody>
      </p:sp>
      <p:sp>
        <p:nvSpPr>
          <p:cNvPr id="17" name="Text 14"/>
          <p:cNvSpPr/>
          <p:nvPr/>
        </p:nvSpPr>
        <p:spPr>
          <a:xfrm>
            <a:off x="1733671" y="2573536"/>
            <a:ext cx="1730211" cy="383977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2700 µS/cm</a:t>
            </a:r>
            <a:endParaRPr lang="en-US" sz="834" dirty="0"/>
          </a:p>
        </p:txBody>
      </p:sp>
      <p:sp>
        <p:nvSpPr>
          <p:cNvPr id="18" name="Text 15"/>
          <p:cNvSpPr/>
          <p:nvPr/>
        </p:nvSpPr>
        <p:spPr>
          <a:xfrm>
            <a:off x="3463882" y="2573536"/>
            <a:ext cx="1965368" cy="383977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Minéralisation globale</a:t>
            </a:r>
            <a:endParaRPr lang="en-US" sz="834" dirty="0"/>
          </a:p>
        </p:txBody>
      </p:sp>
      <p:sp>
        <p:nvSpPr>
          <p:cNvPr id="19" name="Text 16"/>
          <p:cNvSpPr/>
          <p:nvPr/>
        </p:nvSpPr>
        <p:spPr>
          <a:xfrm>
            <a:off x="571500" y="2957513"/>
            <a:ext cx="1162171" cy="383977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E. coli</a:t>
            </a:r>
            <a:endParaRPr lang="en-US" sz="834" dirty="0"/>
          </a:p>
        </p:txBody>
      </p:sp>
      <p:sp>
        <p:nvSpPr>
          <p:cNvPr id="20" name="Text 17"/>
          <p:cNvSpPr/>
          <p:nvPr/>
        </p:nvSpPr>
        <p:spPr>
          <a:xfrm>
            <a:off x="1733671" y="2957513"/>
            <a:ext cx="1730211" cy="383977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0 / 100 mL</a:t>
            </a:r>
            <a:endParaRPr lang="en-US" sz="834" dirty="0"/>
          </a:p>
        </p:txBody>
      </p:sp>
      <p:sp>
        <p:nvSpPr>
          <p:cNvPr id="21" name="Text 18"/>
          <p:cNvSpPr/>
          <p:nvPr/>
        </p:nvSpPr>
        <p:spPr>
          <a:xfrm>
            <a:off x="3463882" y="2957513"/>
            <a:ext cx="1965368" cy="383977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Contamination fécale</a:t>
            </a:r>
            <a:endParaRPr lang="en-US" sz="834" dirty="0"/>
          </a:p>
        </p:txBody>
      </p:sp>
      <p:sp>
        <p:nvSpPr>
          <p:cNvPr id="22" name="Shape 19"/>
          <p:cNvSpPr/>
          <p:nvPr/>
        </p:nvSpPr>
        <p:spPr>
          <a:xfrm>
            <a:off x="5715000" y="1459111"/>
            <a:ext cx="2857500" cy="1889522"/>
          </a:xfrm>
          <a:prstGeom prst="rect">
            <a:avLst/>
          </a:prstGeom>
          <a:solidFill>
            <a:srgbClr val="F7FAFC"/>
          </a:solidFill>
          <a:ln/>
        </p:spPr>
      </p:sp>
      <p:sp>
        <p:nvSpPr>
          <p:cNvPr id="23" name="Shape 20"/>
          <p:cNvSpPr/>
          <p:nvPr/>
        </p:nvSpPr>
        <p:spPr>
          <a:xfrm>
            <a:off x="5715000" y="1459111"/>
            <a:ext cx="2857500" cy="28575"/>
          </a:xfrm>
          <a:prstGeom prst="rect">
            <a:avLst/>
          </a:prstGeom>
          <a:solidFill>
            <a:srgbClr val="E53E3E"/>
          </a:solidFill>
          <a:ln/>
        </p:spPr>
      </p:sp>
      <p:sp>
        <p:nvSpPr>
          <p:cNvPr id="24" name="Text 21"/>
          <p:cNvSpPr/>
          <p:nvPr/>
        </p:nvSpPr>
        <p:spPr>
          <a:xfrm>
            <a:off x="5929313" y="1816298"/>
            <a:ext cx="2428875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2C5282"/>
                </a:solidFill>
              </a:rPr>
              <a:t>Conformité Sanitaire</a:t>
            </a:r>
            <a:endParaRPr lang="en-US" sz="987" dirty="0"/>
          </a:p>
        </p:txBody>
      </p:sp>
      <p:sp>
        <p:nvSpPr>
          <p:cNvPr id="25" name="Text 22"/>
          <p:cNvSpPr/>
          <p:nvPr/>
        </p:nvSpPr>
        <p:spPr>
          <a:xfrm>
            <a:off x="5929313" y="2153841"/>
            <a:ext cx="2428875" cy="640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727" dirty="0">
                <a:solidFill>
                  <a:srgbClr val="2D3748"/>
                </a:solidFill>
              </a:rPr>
              <a:t>Le respect de ces seuils est impératif pour la distribution d'eau potable. Tout dépassement nécessite un traitement approprié ou la condamnation de l'ouvrage pour l'usage humain.</a:t>
            </a:r>
            <a:endParaRPr lang="en-US" sz="727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2D3748"/>
                </a:solidFill>
              </a:rPr>
              <a:t>Problématiques de Qualité au Maroc</a:t>
            </a:r>
            <a:endParaRPr lang="en-US" sz="2436" dirty="0"/>
          </a:p>
        </p:txBody>
      </p:sp>
      <p:sp>
        <p:nvSpPr>
          <p:cNvPr id="4" name="Shape 1"/>
          <p:cNvSpPr/>
          <p:nvPr/>
        </p:nvSpPr>
        <p:spPr>
          <a:xfrm>
            <a:off x="571500" y="1601986"/>
            <a:ext cx="2476481" cy="742950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5" name="Shape 2"/>
          <p:cNvSpPr/>
          <p:nvPr/>
        </p:nvSpPr>
        <p:spPr>
          <a:xfrm>
            <a:off x="571500" y="2316361"/>
            <a:ext cx="2476481" cy="28575"/>
          </a:xfrm>
          <a:prstGeom prst="rect">
            <a:avLst/>
          </a:prstGeom>
          <a:solidFill>
            <a:srgbClr val="E53E3E"/>
          </a:solidFill>
          <a:ln/>
        </p:spPr>
      </p:sp>
      <p:sp>
        <p:nvSpPr>
          <p:cNvPr id="6" name="Text 3"/>
          <p:cNvSpPr/>
          <p:nvPr/>
        </p:nvSpPr>
        <p:spPr>
          <a:xfrm>
            <a:off x="571500" y="1601986"/>
            <a:ext cx="2476481" cy="742950"/>
          </a:xfrm>
          <a:prstGeom prst="rect">
            <a:avLst/>
          </a:prstGeom>
          <a:noFill/>
          <a:ln/>
        </p:spPr>
        <p:txBody>
          <a:bodyPr wrap="square" lIns="170053" tIns="170053" rIns="170053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Salinisation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571500" y="2530673"/>
            <a:ext cx="2476481" cy="1828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784" b="1" dirty="0">
                <a:solidFill>
                  <a:srgbClr val="2C5282"/>
                </a:solidFill>
              </a:rPr>
              <a:t>Zones Côtières</a:t>
            </a:r>
            <a:endParaRPr lang="en-US" sz="784" dirty="0"/>
          </a:p>
        </p:txBody>
      </p:sp>
      <p:sp>
        <p:nvSpPr>
          <p:cNvPr id="8" name="Text 5"/>
          <p:cNvSpPr/>
          <p:nvPr/>
        </p:nvSpPr>
        <p:spPr>
          <a:xfrm>
            <a:off x="571500" y="2797476"/>
            <a:ext cx="2425582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L'intrusion marine affecte les nappes côtières</a:t>
            </a:r>
            <a:endParaRPr lang="en-US" sz="834" dirty="0"/>
          </a:p>
        </p:txBody>
      </p:sp>
      <p:sp>
        <p:nvSpPr>
          <p:cNvPr id="9" name="Text 6"/>
          <p:cNvSpPr/>
          <p:nvPr/>
        </p:nvSpPr>
        <p:spPr>
          <a:xfrm>
            <a:off x="571500" y="2980339"/>
            <a:ext cx="2403844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(Souss, Chaouia, Triffa) due au sur-pompage,</a:t>
            </a:r>
            <a:endParaRPr lang="en-US" sz="834" dirty="0"/>
          </a:p>
        </p:txBody>
      </p:sp>
      <p:sp>
        <p:nvSpPr>
          <p:cNvPr id="10" name="Text 7"/>
          <p:cNvSpPr/>
          <p:nvPr/>
        </p:nvSpPr>
        <p:spPr>
          <a:xfrm>
            <a:off x="571500" y="3163202"/>
            <a:ext cx="2263480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rendant l'eau impropre à l'irrigation et à la</a:t>
            </a:r>
            <a:endParaRPr lang="en-US" sz="834" dirty="0"/>
          </a:p>
        </p:txBody>
      </p:sp>
      <p:sp>
        <p:nvSpPr>
          <p:cNvPr id="11" name="Text 8"/>
          <p:cNvSpPr/>
          <p:nvPr/>
        </p:nvSpPr>
        <p:spPr>
          <a:xfrm>
            <a:off x="571500" y="3346066"/>
            <a:ext cx="837605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consommation.</a:t>
            </a:r>
            <a:endParaRPr lang="en-US" sz="834" dirty="0"/>
          </a:p>
        </p:txBody>
      </p:sp>
      <p:sp>
        <p:nvSpPr>
          <p:cNvPr id="12" name="Shape 9"/>
          <p:cNvSpPr/>
          <p:nvPr/>
        </p:nvSpPr>
        <p:spPr>
          <a:xfrm>
            <a:off x="3333731" y="1601986"/>
            <a:ext cx="2476509" cy="742950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13" name="Shape 10"/>
          <p:cNvSpPr/>
          <p:nvPr/>
        </p:nvSpPr>
        <p:spPr>
          <a:xfrm>
            <a:off x="3333731" y="2316361"/>
            <a:ext cx="2476509" cy="28575"/>
          </a:xfrm>
          <a:prstGeom prst="rect">
            <a:avLst/>
          </a:prstGeom>
          <a:solidFill>
            <a:srgbClr val="E53E3E"/>
          </a:solidFill>
          <a:ln/>
        </p:spPr>
      </p:sp>
      <p:sp>
        <p:nvSpPr>
          <p:cNvPr id="14" name="Text 11"/>
          <p:cNvSpPr/>
          <p:nvPr/>
        </p:nvSpPr>
        <p:spPr>
          <a:xfrm>
            <a:off x="3333731" y="1601986"/>
            <a:ext cx="2476509" cy="742950"/>
          </a:xfrm>
          <a:prstGeom prst="rect">
            <a:avLst/>
          </a:prstGeom>
          <a:noFill/>
          <a:ln/>
        </p:spPr>
        <p:txBody>
          <a:bodyPr wrap="square" lIns="170053" tIns="170053" rIns="170053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Pollution Nitratée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3333731" y="2530673"/>
            <a:ext cx="2476509" cy="1828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784" b="1" dirty="0">
                <a:solidFill>
                  <a:srgbClr val="2C5282"/>
                </a:solidFill>
              </a:rPr>
              <a:t>Zones Agricoles</a:t>
            </a:r>
            <a:endParaRPr lang="en-US" sz="784" dirty="0"/>
          </a:p>
        </p:txBody>
      </p:sp>
      <p:sp>
        <p:nvSpPr>
          <p:cNvPr id="16" name="Text 13"/>
          <p:cNvSpPr/>
          <p:nvPr/>
        </p:nvSpPr>
        <p:spPr>
          <a:xfrm>
            <a:off x="3333731" y="2797476"/>
            <a:ext cx="2189783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L'usage intensif d'engrais azotés dans les</a:t>
            </a:r>
            <a:endParaRPr lang="en-US" sz="834" dirty="0"/>
          </a:p>
        </p:txBody>
      </p:sp>
      <p:sp>
        <p:nvSpPr>
          <p:cNvPr id="17" name="Text 14"/>
          <p:cNvSpPr/>
          <p:nvPr/>
        </p:nvSpPr>
        <p:spPr>
          <a:xfrm>
            <a:off x="3333731" y="2980339"/>
            <a:ext cx="2034211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plaines du Gharb, du Saïss et du Tadla</a:t>
            </a:r>
            <a:endParaRPr lang="en-US" sz="834" dirty="0"/>
          </a:p>
        </p:txBody>
      </p:sp>
      <p:sp>
        <p:nvSpPr>
          <p:cNvPr id="18" name="Text 15"/>
          <p:cNvSpPr/>
          <p:nvPr/>
        </p:nvSpPr>
        <p:spPr>
          <a:xfrm>
            <a:off x="3333731" y="3163202"/>
            <a:ext cx="2104616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entraîne des concentrations en nitrates</a:t>
            </a:r>
            <a:endParaRPr lang="en-US" sz="834" dirty="0"/>
          </a:p>
        </p:txBody>
      </p:sp>
      <p:sp>
        <p:nvSpPr>
          <p:cNvPr id="19" name="Text 16"/>
          <p:cNvSpPr/>
          <p:nvPr/>
        </p:nvSpPr>
        <p:spPr>
          <a:xfrm>
            <a:off x="3333731" y="3346066"/>
            <a:ext cx="1692232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dépassant souvent les 50 mg/L.</a:t>
            </a:r>
            <a:endParaRPr lang="en-US" sz="834" dirty="0"/>
          </a:p>
        </p:txBody>
      </p:sp>
      <p:sp>
        <p:nvSpPr>
          <p:cNvPr id="20" name="Shape 17"/>
          <p:cNvSpPr/>
          <p:nvPr/>
        </p:nvSpPr>
        <p:spPr>
          <a:xfrm>
            <a:off x="6095991" y="1601986"/>
            <a:ext cx="2476481" cy="742950"/>
          </a:xfrm>
          <a:prstGeom prst="rect">
            <a:avLst/>
          </a:prstGeom>
          <a:solidFill>
            <a:srgbClr val="2C5282"/>
          </a:solidFill>
          <a:ln/>
        </p:spPr>
      </p:sp>
      <p:sp>
        <p:nvSpPr>
          <p:cNvPr id="21" name="Shape 18"/>
          <p:cNvSpPr/>
          <p:nvPr/>
        </p:nvSpPr>
        <p:spPr>
          <a:xfrm>
            <a:off x="6095991" y="2316361"/>
            <a:ext cx="2476481" cy="28575"/>
          </a:xfrm>
          <a:prstGeom prst="rect">
            <a:avLst/>
          </a:prstGeom>
          <a:solidFill>
            <a:srgbClr val="E53E3E"/>
          </a:solidFill>
          <a:ln/>
        </p:spPr>
      </p:sp>
      <p:sp>
        <p:nvSpPr>
          <p:cNvPr id="22" name="Text 19"/>
          <p:cNvSpPr/>
          <p:nvPr/>
        </p:nvSpPr>
        <p:spPr>
          <a:xfrm>
            <a:off x="6095991" y="1601986"/>
            <a:ext cx="2476481" cy="742950"/>
          </a:xfrm>
          <a:prstGeom prst="rect">
            <a:avLst/>
          </a:prstGeom>
          <a:noFill/>
          <a:ln/>
        </p:spPr>
        <p:txBody>
          <a:bodyPr wrap="square" lIns="170053" tIns="170053" rIns="170053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Minéralisation Naturelle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6095991" y="2530673"/>
            <a:ext cx="2476481" cy="1828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784" b="1" dirty="0">
                <a:solidFill>
                  <a:srgbClr val="2C5282"/>
                </a:solidFill>
              </a:rPr>
              <a:t>Zones Arides</a:t>
            </a:r>
            <a:endParaRPr lang="en-US" sz="784" dirty="0"/>
          </a:p>
        </p:txBody>
      </p:sp>
      <p:sp>
        <p:nvSpPr>
          <p:cNvPr id="24" name="Text 21"/>
          <p:cNvSpPr/>
          <p:nvPr/>
        </p:nvSpPr>
        <p:spPr>
          <a:xfrm>
            <a:off x="6095991" y="2797476"/>
            <a:ext cx="2422038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Dans les régions présahariennes, la présence</a:t>
            </a:r>
            <a:endParaRPr lang="en-US" sz="834" dirty="0"/>
          </a:p>
        </p:txBody>
      </p:sp>
      <p:sp>
        <p:nvSpPr>
          <p:cNvPr id="25" name="Text 22"/>
          <p:cNvSpPr/>
          <p:nvPr/>
        </p:nvSpPr>
        <p:spPr>
          <a:xfrm>
            <a:off x="6095991" y="2980339"/>
            <a:ext cx="2143013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de formations évaporitiques (gypse, sel)</a:t>
            </a:r>
            <a:endParaRPr lang="en-US" sz="834" dirty="0"/>
          </a:p>
        </p:txBody>
      </p:sp>
      <p:sp>
        <p:nvSpPr>
          <p:cNvPr id="26" name="Text 23"/>
          <p:cNvSpPr/>
          <p:nvPr/>
        </p:nvSpPr>
        <p:spPr>
          <a:xfrm>
            <a:off x="6095991" y="3163202"/>
            <a:ext cx="2327718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confère aux eaux une dureté et une salinité</a:t>
            </a:r>
            <a:endParaRPr lang="en-US" sz="834" dirty="0"/>
          </a:p>
        </p:txBody>
      </p:sp>
      <p:sp>
        <p:nvSpPr>
          <p:cNvPr id="27" name="Text 24"/>
          <p:cNvSpPr/>
          <p:nvPr/>
        </p:nvSpPr>
        <p:spPr>
          <a:xfrm>
            <a:off x="6095991" y="3346066"/>
            <a:ext cx="882979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D3748"/>
                </a:solidFill>
              </a:rPr>
              <a:t>naturelle élevée.</a:t>
            </a:r>
            <a:endParaRPr lang="en-US" sz="834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2026-02-12T18:23:27Z</dcterms:created>
  <dcterms:modified xsi:type="dcterms:W3CDTF">2026-02-12T18:23:27Z</dcterms:modified>
</cp:coreProperties>
</file>