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715000" cy="5143500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4" name="Shape 1"/>
          <p:cNvSpPr/>
          <p:nvPr/>
        </p:nvSpPr>
        <p:spPr>
          <a:xfrm>
            <a:off x="571500" y="1316878"/>
            <a:ext cx="5143500" cy="1508727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5" name="Shape 2"/>
          <p:cNvSpPr/>
          <p:nvPr/>
        </p:nvSpPr>
        <p:spPr>
          <a:xfrm>
            <a:off x="571500" y="1316878"/>
            <a:ext cx="71438" cy="1508727"/>
          </a:xfrm>
          <a:prstGeom prst="rect">
            <a:avLst/>
          </a:prstGeom>
          <a:solidFill>
            <a:srgbClr val="F97316"/>
          </a:solidFill>
        </p:spPr>
      </p:sp>
      <p:sp>
        <p:nvSpPr>
          <p:cNvPr id="6" name="Text 3"/>
          <p:cNvSpPr/>
          <p:nvPr/>
        </p:nvSpPr>
        <p:spPr>
          <a:xfrm>
            <a:off x="571500" y="1316878"/>
            <a:ext cx="5143500" cy="1508727"/>
          </a:xfrm>
          <a:prstGeom prst="rect">
            <a:avLst/>
          </a:prstGeom>
          <a:noFill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3295" b="1" dirty="0">
                <a:solidFill>
                  <a:srgbClr val="0F172A"/>
                </a:solidFill>
              </a:rPr>
              <a:t>Dimensionnement des Routes et Chaussées</a:t>
            </a:r>
            <a:endParaRPr lang="en-US" sz="3295" dirty="0"/>
          </a:p>
        </p:txBody>
      </p:sp>
      <p:sp>
        <p:nvSpPr>
          <p:cNvPr id="7" name="Text 4"/>
          <p:cNvSpPr/>
          <p:nvPr/>
        </p:nvSpPr>
        <p:spPr>
          <a:xfrm>
            <a:off x="571500" y="3197079"/>
            <a:ext cx="5143500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5" dirty="0">
                <a:solidFill>
                  <a:srgbClr val="334155"/>
                </a:solidFill>
              </a:rPr>
              <a:t>Principes, Méthodes et Optimisation</a:t>
            </a:r>
            <a:endParaRPr lang="en-US" sz="1705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3964139"/>
            <a:ext cx="160734" cy="14287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0F172A"/>
          </a:solid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0F172A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0F172A"/>
                </a:solidFill>
              </a:rPr>
              <a:t>Méthodes de Dimensionnement : Empirique vs. Rationnelle</a:t>
            </a:r>
            <a:endParaRPr lang="en-US" sz="16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317129"/>
            <a:ext cx="171450" cy="1714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07231" y="1285875"/>
            <a:ext cx="1649537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70" dirty="0">
                <a:solidFill>
                  <a:srgbClr val="F97316"/>
                </a:solidFill>
              </a:rPr>
              <a:t>Approche Empirique</a:t>
            </a:r>
            <a:endParaRPr lang="en-US" sz="1270" dirty="0"/>
          </a:p>
        </p:txBody>
      </p:sp>
      <p:sp>
        <p:nvSpPr>
          <p:cNvPr id="8" name="Text 4"/>
          <p:cNvSpPr/>
          <p:nvPr/>
        </p:nvSpPr>
        <p:spPr>
          <a:xfrm>
            <a:off x="428625" y="1662708"/>
            <a:ext cx="3996928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0F172A"/>
                </a:solidFill>
              </a:rPr>
              <a:t>Basée sur l'expérience acquise et les observations de terrain.</a:t>
            </a:r>
            <a:endParaRPr lang="en-US" sz="785" dirty="0"/>
          </a:p>
        </p:txBody>
      </p:sp>
      <p:sp>
        <p:nvSpPr>
          <p:cNvPr id="9" name="Text 5"/>
          <p:cNvSpPr/>
          <p:nvPr/>
        </p:nvSpPr>
        <p:spPr>
          <a:xfrm>
            <a:off x="428625" y="1960959"/>
            <a:ext cx="3996928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334155"/>
                </a:solidFill>
              </a:rPr>
              <a:t>Avantages</a:t>
            </a:r>
            <a:endParaRPr lang="en-US" sz="685" dirty="0"/>
          </a:p>
        </p:txBody>
      </p:sp>
      <p:sp>
        <p:nvSpPr>
          <p:cNvPr id="10" name="Text 6"/>
          <p:cNvSpPr/>
          <p:nvPr/>
        </p:nvSpPr>
        <p:spPr>
          <a:xfrm>
            <a:off x="428625" y="2210991"/>
            <a:ext cx="107156" cy="10894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F97316"/>
                </a:solidFill>
              </a:rPr>
              <a:t></a:t>
            </a:r>
            <a:endParaRPr lang="en-US" sz="735" dirty="0"/>
          </a:p>
        </p:txBody>
      </p:sp>
      <p:sp>
        <p:nvSpPr>
          <p:cNvPr id="11" name="Text 7"/>
          <p:cNvSpPr/>
          <p:nvPr/>
        </p:nvSpPr>
        <p:spPr>
          <a:xfrm>
            <a:off x="607219" y="2210991"/>
            <a:ext cx="2600046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Simplicité de mise en œuvre pour les cas standards.</a:t>
            </a:r>
            <a:endParaRPr lang="en-US" sz="780" dirty="0"/>
          </a:p>
        </p:txBody>
      </p:sp>
      <p:sp>
        <p:nvSpPr>
          <p:cNvPr id="12" name="Text 8"/>
          <p:cNvSpPr/>
          <p:nvPr/>
        </p:nvSpPr>
        <p:spPr>
          <a:xfrm>
            <a:off x="428625" y="2428875"/>
            <a:ext cx="107156" cy="10894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F97316"/>
                </a:solidFill>
              </a:rPr>
              <a:t></a:t>
            </a:r>
            <a:endParaRPr lang="en-US" sz="735" dirty="0"/>
          </a:p>
        </p:txBody>
      </p:sp>
      <p:sp>
        <p:nvSpPr>
          <p:cNvPr id="13" name="Text 9"/>
          <p:cNvSpPr/>
          <p:nvPr/>
        </p:nvSpPr>
        <p:spPr>
          <a:xfrm>
            <a:off x="607219" y="2428875"/>
            <a:ext cx="2694031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Rapidité de calcul via des abaques (ex: méthode CBR).</a:t>
            </a:r>
            <a:endParaRPr lang="en-US" sz="780" dirty="0"/>
          </a:p>
        </p:txBody>
      </p:sp>
      <p:sp>
        <p:nvSpPr>
          <p:cNvPr id="14" name="Text 10"/>
          <p:cNvSpPr/>
          <p:nvPr/>
        </p:nvSpPr>
        <p:spPr>
          <a:xfrm>
            <a:off x="428625" y="2646759"/>
            <a:ext cx="107156" cy="10894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F97316"/>
                </a:solidFill>
              </a:rPr>
              <a:t></a:t>
            </a:r>
            <a:endParaRPr lang="en-US" sz="735" dirty="0"/>
          </a:p>
        </p:txBody>
      </p:sp>
      <p:sp>
        <p:nvSpPr>
          <p:cNvPr id="15" name="Text 11"/>
          <p:cNvSpPr/>
          <p:nvPr/>
        </p:nvSpPr>
        <p:spPr>
          <a:xfrm>
            <a:off x="607219" y="2646759"/>
            <a:ext cx="2628984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Adaptée aux projets de faible importance ou ruraux.</a:t>
            </a:r>
            <a:endParaRPr lang="en-US" sz="780" dirty="0"/>
          </a:p>
        </p:txBody>
      </p:sp>
      <p:sp>
        <p:nvSpPr>
          <p:cNvPr id="16" name="Text 12"/>
          <p:cNvSpPr/>
          <p:nvPr/>
        </p:nvSpPr>
        <p:spPr>
          <a:xfrm>
            <a:off x="428625" y="2936081"/>
            <a:ext cx="3996928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334155"/>
                </a:solidFill>
              </a:rPr>
              <a:t>Limites</a:t>
            </a:r>
            <a:endParaRPr lang="en-US" sz="685" dirty="0"/>
          </a:p>
        </p:txBody>
      </p:sp>
      <p:sp>
        <p:nvSpPr>
          <p:cNvPr id="17" name="Text 13"/>
          <p:cNvSpPr/>
          <p:nvPr/>
        </p:nvSpPr>
        <p:spPr>
          <a:xfrm>
            <a:off x="428625" y="3186113"/>
            <a:ext cx="107156" cy="10894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64748B"/>
                </a:solidFill>
              </a:rPr>
              <a:t></a:t>
            </a:r>
            <a:endParaRPr lang="en-US" sz="735" dirty="0"/>
          </a:p>
        </p:txBody>
      </p:sp>
      <p:sp>
        <p:nvSpPr>
          <p:cNvPr id="18" name="Text 14"/>
          <p:cNvSpPr/>
          <p:nvPr/>
        </p:nvSpPr>
        <p:spPr>
          <a:xfrm>
            <a:off x="607219" y="3186113"/>
            <a:ext cx="2728215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Ne modélise pas le comportement réel des matériaux.</a:t>
            </a:r>
            <a:endParaRPr lang="en-US" sz="780" dirty="0"/>
          </a:p>
        </p:txBody>
      </p:sp>
      <p:sp>
        <p:nvSpPr>
          <p:cNvPr id="19" name="Text 15"/>
          <p:cNvSpPr/>
          <p:nvPr/>
        </p:nvSpPr>
        <p:spPr>
          <a:xfrm>
            <a:off x="428625" y="3403997"/>
            <a:ext cx="107156" cy="10894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64748B"/>
                </a:solidFill>
              </a:rPr>
              <a:t></a:t>
            </a:r>
            <a:endParaRPr lang="en-US" sz="735" dirty="0"/>
          </a:p>
        </p:txBody>
      </p:sp>
      <p:sp>
        <p:nvSpPr>
          <p:cNvPr id="20" name="Text 16"/>
          <p:cNvSpPr/>
          <p:nvPr/>
        </p:nvSpPr>
        <p:spPr>
          <a:xfrm>
            <a:off x="607219" y="3403997"/>
            <a:ext cx="2948192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Peu précise pour les trafics lourds ou matériaux innovants.</a:t>
            </a:r>
            <a:endParaRPr lang="en-US" sz="780" dirty="0"/>
          </a:p>
        </p:txBody>
      </p:sp>
      <p:sp>
        <p:nvSpPr>
          <p:cNvPr id="21" name="Text 17"/>
          <p:cNvSpPr/>
          <p:nvPr/>
        </p:nvSpPr>
        <p:spPr>
          <a:xfrm>
            <a:off x="428625" y="3621881"/>
            <a:ext cx="107156" cy="10894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64748B"/>
                </a:solidFill>
              </a:rPr>
              <a:t></a:t>
            </a:r>
            <a:endParaRPr lang="en-US" sz="735" dirty="0"/>
          </a:p>
        </p:txBody>
      </p:sp>
      <p:sp>
        <p:nvSpPr>
          <p:cNvPr id="22" name="Text 18"/>
          <p:cNvSpPr/>
          <p:nvPr/>
        </p:nvSpPr>
        <p:spPr>
          <a:xfrm>
            <a:off x="607219" y="3621881"/>
            <a:ext cx="3148580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Difficilement adaptable à des conditions climatiques extrêmes.</a:t>
            </a:r>
            <a:endParaRPr lang="en-US" sz="780" dirty="0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447" y="1317129"/>
            <a:ext cx="171450" cy="171450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4997053" y="1285875"/>
            <a:ext cx="1727532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70" dirty="0">
                <a:solidFill>
                  <a:srgbClr val="F97316"/>
                </a:solidFill>
              </a:rPr>
              <a:t>Approche Rationnelle</a:t>
            </a:r>
            <a:endParaRPr lang="en-US" sz="1270" dirty="0"/>
          </a:p>
        </p:txBody>
      </p:sp>
      <p:sp>
        <p:nvSpPr>
          <p:cNvPr id="25" name="Text 20"/>
          <p:cNvSpPr/>
          <p:nvPr/>
        </p:nvSpPr>
        <p:spPr>
          <a:xfrm>
            <a:off x="4718447" y="1662708"/>
            <a:ext cx="3996928" cy="3107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0F172A"/>
                </a:solidFill>
              </a:rPr>
              <a:t>Basée sur la mécanique des matériaux et la modélisation mathématique.</a:t>
            </a:r>
            <a:endParaRPr lang="en-US" sz="785" dirty="0"/>
          </a:p>
        </p:txBody>
      </p:sp>
      <p:sp>
        <p:nvSpPr>
          <p:cNvPr id="26" name="Text 21"/>
          <p:cNvSpPr/>
          <p:nvPr/>
        </p:nvSpPr>
        <p:spPr>
          <a:xfrm>
            <a:off x="4718447" y="2116336"/>
            <a:ext cx="3996928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334155"/>
                </a:solidFill>
              </a:rPr>
              <a:t>Avantages</a:t>
            </a:r>
            <a:endParaRPr lang="en-US" sz="685" dirty="0"/>
          </a:p>
        </p:txBody>
      </p:sp>
      <p:sp>
        <p:nvSpPr>
          <p:cNvPr id="27" name="Text 22"/>
          <p:cNvSpPr/>
          <p:nvPr/>
        </p:nvSpPr>
        <p:spPr>
          <a:xfrm>
            <a:off x="4718447" y="2366367"/>
            <a:ext cx="107156" cy="10894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F97316"/>
                </a:solidFill>
              </a:rPr>
              <a:t></a:t>
            </a:r>
            <a:endParaRPr lang="en-US" sz="735" dirty="0"/>
          </a:p>
        </p:txBody>
      </p:sp>
      <p:sp>
        <p:nvSpPr>
          <p:cNvPr id="28" name="Text 23"/>
          <p:cNvSpPr/>
          <p:nvPr/>
        </p:nvSpPr>
        <p:spPr>
          <a:xfrm>
            <a:off x="4897041" y="2366367"/>
            <a:ext cx="2395696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Précision élevée et optimisation des épaisseurs.</a:t>
            </a:r>
            <a:endParaRPr lang="en-US" sz="780" dirty="0"/>
          </a:p>
        </p:txBody>
      </p:sp>
      <p:sp>
        <p:nvSpPr>
          <p:cNvPr id="29" name="Text 24"/>
          <p:cNvSpPr/>
          <p:nvPr/>
        </p:nvSpPr>
        <p:spPr>
          <a:xfrm>
            <a:off x="4718447" y="2584252"/>
            <a:ext cx="107156" cy="10894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F97316"/>
                </a:solidFill>
              </a:rPr>
              <a:t></a:t>
            </a:r>
            <a:endParaRPr lang="en-US" sz="735" dirty="0"/>
          </a:p>
        </p:txBody>
      </p:sp>
      <p:sp>
        <p:nvSpPr>
          <p:cNvPr id="30" name="Text 25"/>
          <p:cNvSpPr/>
          <p:nvPr/>
        </p:nvSpPr>
        <p:spPr>
          <a:xfrm>
            <a:off x="4897041" y="2584252"/>
            <a:ext cx="2591702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Prise en compte des propriétés mécaniques réelles.</a:t>
            </a:r>
            <a:endParaRPr lang="en-US" sz="780" dirty="0"/>
          </a:p>
        </p:txBody>
      </p:sp>
      <p:sp>
        <p:nvSpPr>
          <p:cNvPr id="31" name="Text 26"/>
          <p:cNvSpPr/>
          <p:nvPr/>
        </p:nvSpPr>
        <p:spPr>
          <a:xfrm>
            <a:off x="4718447" y="2802136"/>
            <a:ext cx="107156" cy="10894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F97316"/>
                </a:solidFill>
              </a:rPr>
              <a:t></a:t>
            </a:r>
            <a:endParaRPr lang="en-US" sz="735" dirty="0"/>
          </a:p>
        </p:txBody>
      </p:sp>
      <p:sp>
        <p:nvSpPr>
          <p:cNvPr id="32" name="Text 27"/>
          <p:cNvSpPr/>
          <p:nvPr/>
        </p:nvSpPr>
        <p:spPr>
          <a:xfrm>
            <a:off x="4897041" y="2802136"/>
            <a:ext cx="2167347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Adaptable à tout type de trafic et de climat.</a:t>
            </a:r>
            <a:endParaRPr lang="en-US" sz="780" dirty="0"/>
          </a:p>
        </p:txBody>
      </p:sp>
      <p:sp>
        <p:nvSpPr>
          <p:cNvPr id="33" name="Text 28"/>
          <p:cNvSpPr/>
          <p:nvPr/>
        </p:nvSpPr>
        <p:spPr>
          <a:xfrm>
            <a:off x="4718447" y="3091458"/>
            <a:ext cx="3996928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334155"/>
                </a:solidFill>
              </a:rPr>
              <a:t>Limites</a:t>
            </a:r>
            <a:endParaRPr lang="en-US" sz="685" dirty="0"/>
          </a:p>
        </p:txBody>
      </p:sp>
      <p:sp>
        <p:nvSpPr>
          <p:cNvPr id="34" name="Text 29"/>
          <p:cNvSpPr/>
          <p:nvPr/>
        </p:nvSpPr>
        <p:spPr>
          <a:xfrm>
            <a:off x="4718447" y="3341489"/>
            <a:ext cx="107156" cy="10894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64748B"/>
                </a:solidFill>
              </a:rPr>
              <a:t></a:t>
            </a:r>
            <a:endParaRPr lang="en-US" sz="735" dirty="0"/>
          </a:p>
        </p:txBody>
      </p:sp>
      <p:sp>
        <p:nvSpPr>
          <p:cNvPr id="35" name="Text 30"/>
          <p:cNvSpPr/>
          <p:nvPr/>
        </p:nvSpPr>
        <p:spPr>
          <a:xfrm>
            <a:off x="4897041" y="3341489"/>
            <a:ext cx="2920008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Nécessite des données d'entrée très précises (essais labo).</a:t>
            </a:r>
            <a:endParaRPr lang="en-US" sz="780" dirty="0"/>
          </a:p>
        </p:txBody>
      </p:sp>
      <p:sp>
        <p:nvSpPr>
          <p:cNvPr id="36" name="Text 31"/>
          <p:cNvSpPr/>
          <p:nvPr/>
        </p:nvSpPr>
        <p:spPr>
          <a:xfrm>
            <a:off x="4718447" y="3559373"/>
            <a:ext cx="107156" cy="10894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64748B"/>
                </a:solidFill>
              </a:rPr>
              <a:t></a:t>
            </a:r>
            <a:endParaRPr lang="en-US" sz="735" dirty="0"/>
          </a:p>
        </p:txBody>
      </p:sp>
      <p:sp>
        <p:nvSpPr>
          <p:cNvPr id="37" name="Text 32"/>
          <p:cNvSpPr/>
          <p:nvPr/>
        </p:nvSpPr>
        <p:spPr>
          <a:xfrm>
            <a:off x="4897041" y="3559373"/>
            <a:ext cx="2585145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Complexité de mise en œuvre (logiciels spécialisés).</a:t>
            </a:r>
            <a:endParaRPr lang="en-US" sz="780" dirty="0"/>
          </a:p>
        </p:txBody>
      </p:sp>
      <p:sp>
        <p:nvSpPr>
          <p:cNvPr id="38" name="Text 33"/>
          <p:cNvSpPr/>
          <p:nvPr/>
        </p:nvSpPr>
        <p:spPr>
          <a:xfrm>
            <a:off x="4718447" y="3777258"/>
            <a:ext cx="107156" cy="10894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64748B"/>
                </a:solidFill>
              </a:rPr>
              <a:t></a:t>
            </a:r>
            <a:endParaRPr lang="en-US" sz="735" dirty="0"/>
          </a:p>
        </p:txBody>
      </p:sp>
      <p:sp>
        <p:nvSpPr>
          <p:cNvPr id="39" name="Text 34"/>
          <p:cNvSpPr/>
          <p:nvPr/>
        </p:nvSpPr>
        <p:spPr>
          <a:xfrm>
            <a:off x="4897041" y="3777258"/>
            <a:ext cx="1313306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Coût de l'étude plus élevé.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0F172A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0F172A"/>
                </a:solidFill>
              </a:rPr>
              <a:t>Facteurs Déterminants du Calcul des Chaussées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28625" y="1214438"/>
            <a:ext cx="4036219" cy="1857375"/>
          </a:xfrm>
          <a:prstGeom prst="rect">
            <a:avLst/>
          </a:prstGeom>
          <a:solidFill>
            <a:srgbClr val="FFFFFF"/>
          </a:solidFill>
          <a:ln w="9144">
            <a:solidFill>
              <a:srgbClr val="0F172A"/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" y="1400175"/>
            <a:ext cx="250031" cy="20002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00125" y="1393031"/>
            <a:ext cx="519764" cy="21431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0F172A"/>
                </a:solidFill>
              </a:rPr>
              <a:t>Trafic</a:t>
            </a:r>
            <a:endParaRPr lang="en-US" sz="1160" dirty="0"/>
          </a:p>
        </p:txBody>
      </p:sp>
      <p:sp>
        <p:nvSpPr>
          <p:cNvPr id="9" name="Text 5"/>
          <p:cNvSpPr/>
          <p:nvPr/>
        </p:nvSpPr>
        <p:spPr>
          <a:xfrm>
            <a:off x="642938" y="1714500"/>
            <a:ext cx="3607594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Analyse du nombre cumulé de poids lourds (NPL) sur la durée de vie. Calcul de l'agressivité basée sur l'essieu de référence (130 kN).</a:t>
            </a:r>
            <a:endParaRPr lang="en-US" sz="780" dirty="0"/>
          </a:p>
        </p:txBody>
      </p:sp>
      <p:sp>
        <p:nvSpPr>
          <p:cNvPr id="10" name="Text 6"/>
          <p:cNvSpPr/>
          <p:nvPr/>
        </p:nvSpPr>
        <p:spPr>
          <a:xfrm>
            <a:off x="642938" y="2107406"/>
            <a:ext cx="3607594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97316"/>
                </a:solidFill>
              </a:rPr>
              <a:t>Donnée clé : Nombre d'essieux équivalents</a:t>
            </a:r>
            <a:endParaRPr lang="en-US" sz="685" dirty="0"/>
          </a:p>
        </p:txBody>
      </p:sp>
      <p:sp>
        <p:nvSpPr>
          <p:cNvPr id="11" name="Shape 7"/>
          <p:cNvSpPr/>
          <p:nvPr/>
        </p:nvSpPr>
        <p:spPr>
          <a:xfrm>
            <a:off x="4679156" y="1214438"/>
            <a:ext cx="4036219" cy="1857375"/>
          </a:xfrm>
          <a:prstGeom prst="rect">
            <a:avLst/>
          </a:prstGeom>
          <a:solidFill>
            <a:srgbClr val="FFFFFF"/>
          </a:solidFill>
          <a:ln w="9144">
            <a:solidFill>
              <a:srgbClr val="0F172A"/>
            </a:solidFill>
            <a:prstDash val="solid"/>
          </a:ln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3469" y="1400175"/>
            <a:ext cx="200025" cy="20002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200650" y="1393031"/>
            <a:ext cx="1031463" cy="21431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0F172A"/>
                </a:solidFill>
              </a:rPr>
              <a:t>Sol Support</a:t>
            </a:r>
            <a:endParaRPr lang="en-US" sz="1160" dirty="0"/>
          </a:p>
        </p:txBody>
      </p:sp>
      <p:sp>
        <p:nvSpPr>
          <p:cNvPr id="14" name="Text 9"/>
          <p:cNvSpPr/>
          <p:nvPr/>
        </p:nvSpPr>
        <p:spPr>
          <a:xfrm>
            <a:off x="4893469" y="1714500"/>
            <a:ext cx="3607594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Évaluation de la portance (module d'élasticité) et classification de la plateforme (PF1 à PF4). Influence directe sur l'épaisseur des couches.</a:t>
            </a:r>
            <a:endParaRPr lang="en-US" sz="780" dirty="0"/>
          </a:p>
        </p:txBody>
      </p:sp>
      <p:sp>
        <p:nvSpPr>
          <p:cNvPr id="15" name="Text 10"/>
          <p:cNvSpPr/>
          <p:nvPr/>
        </p:nvSpPr>
        <p:spPr>
          <a:xfrm>
            <a:off x="4893469" y="2107406"/>
            <a:ext cx="3607594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97316"/>
                </a:solidFill>
              </a:rPr>
              <a:t>Donnée clé : Module de Young (MPa)</a:t>
            </a:r>
            <a:endParaRPr lang="en-US" sz="685" dirty="0"/>
          </a:p>
        </p:txBody>
      </p:sp>
      <p:sp>
        <p:nvSpPr>
          <p:cNvPr id="16" name="Shape 11"/>
          <p:cNvSpPr/>
          <p:nvPr/>
        </p:nvSpPr>
        <p:spPr>
          <a:xfrm>
            <a:off x="428625" y="3286125"/>
            <a:ext cx="4036219" cy="1857375"/>
          </a:xfrm>
          <a:prstGeom prst="rect">
            <a:avLst/>
          </a:prstGeom>
          <a:solidFill>
            <a:srgbClr val="FFFFFF"/>
          </a:solidFill>
          <a:ln w="9144">
            <a:solidFill>
              <a:srgbClr val="0F172A"/>
            </a:solidFill>
            <a:prstDash val="solid"/>
          </a:ln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38" y="3471863"/>
            <a:ext cx="200025" cy="20002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50119" y="3464719"/>
            <a:ext cx="865203" cy="21431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0F172A"/>
                </a:solidFill>
              </a:rPr>
              <a:t>Matériaux</a:t>
            </a:r>
            <a:endParaRPr lang="en-US" sz="1160" dirty="0"/>
          </a:p>
        </p:txBody>
      </p:sp>
      <p:sp>
        <p:nvSpPr>
          <p:cNvPr id="19" name="Text 13"/>
          <p:cNvSpPr/>
          <p:nvPr/>
        </p:nvSpPr>
        <p:spPr>
          <a:xfrm>
            <a:off x="642938" y="3786188"/>
            <a:ext cx="3607594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Propriétés mécaniques des enrobés et graves : module de rigidité et résistance à la fatigue. Détermination des lois de comportement.</a:t>
            </a:r>
            <a:endParaRPr lang="en-US" sz="780" dirty="0"/>
          </a:p>
        </p:txBody>
      </p:sp>
      <p:sp>
        <p:nvSpPr>
          <p:cNvPr id="20" name="Text 14"/>
          <p:cNvSpPr/>
          <p:nvPr/>
        </p:nvSpPr>
        <p:spPr>
          <a:xfrm>
            <a:off x="642938" y="4179094"/>
            <a:ext cx="3607594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97316"/>
                </a:solidFill>
              </a:rPr>
              <a:t>Donnée clé : Loi de fatigue (ε6)</a:t>
            </a:r>
            <a:endParaRPr lang="en-US" sz="685" dirty="0"/>
          </a:p>
        </p:txBody>
      </p:sp>
      <p:sp>
        <p:nvSpPr>
          <p:cNvPr id="21" name="Shape 15"/>
          <p:cNvSpPr/>
          <p:nvPr/>
        </p:nvSpPr>
        <p:spPr>
          <a:xfrm>
            <a:off x="4679156" y="3286125"/>
            <a:ext cx="4036219" cy="1857375"/>
          </a:xfrm>
          <a:prstGeom prst="rect">
            <a:avLst/>
          </a:prstGeom>
          <a:solidFill>
            <a:srgbClr val="FFFFFF"/>
          </a:solidFill>
          <a:ln w="9144">
            <a:solidFill>
              <a:srgbClr val="0F172A"/>
            </a:solidFill>
            <a:prstDash val="solid"/>
          </a:ln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3469" y="3471863"/>
            <a:ext cx="250031" cy="20002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250656" y="3464719"/>
            <a:ext cx="1337946" cy="21431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0F172A"/>
                </a:solidFill>
              </a:rPr>
              <a:t>Environnement</a:t>
            </a:r>
            <a:endParaRPr lang="en-US" sz="1160" dirty="0"/>
          </a:p>
        </p:txBody>
      </p:sp>
      <p:sp>
        <p:nvSpPr>
          <p:cNvPr id="24" name="Text 17"/>
          <p:cNvSpPr/>
          <p:nvPr/>
        </p:nvSpPr>
        <p:spPr>
          <a:xfrm>
            <a:off x="4893469" y="3786188"/>
            <a:ext cx="3607594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Prise en compte des cycles de gel/dégel (indice de gel) et de l'humidité. Importance du drainage pour préserver la structure.</a:t>
            </a:r>
            <a:endParaRPr lang="en-US" sz="780" dirty="0"/>
          </a:p>
        </p:txBody>
      </p:sp>
      <p:sp>
        <p:nvSpPr>
          <p:cNvPr id="25" name="Text 18"/>
          <p:cNvSpPr/>
          <p:nvPr/>
        </p:nvSpPr>
        <p:spPr>
          <a:xfrm>
            <a:off x="4893469" y="4179094"/>
            <a:ext cx="3607594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97316"/>
                </a:solidFill>
              </a:rPr>
              <a:t>Donnée clé : Indice de gel atmosphérique</a:t>
            </a:r>
            <a:endParaRPr lang="en-US" sz="68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0F172A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0F172A"/>
                </a:solidFill>
              </a:rPr>
              <a:t>Composition Standard d'une Chaussée Moderne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28625" y="1357313"/>
            <a:ext cx="2871788" cy="300038"/>
          </a:xfrm>
          <a:prstGeom prst="rect">
            <a:avLst/>
          </a:prstGeom>
          <a:solidFill>
            <a:srgbClr val="1E293B"/>
          </a:solidFill>
          <a:ln w="9144">
            <a:solidFill>
              <a:srgbClr val="0F172A">
                <a:alpha val="2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28625" y="1357313"/>
            <a:ext cx="2871788" cy="30003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FFFFF"/>
                </a:solidFill>
              </a:rPr>
              <a:t>Couche de Surface</a:t>
            </a:r>
            <a:endParaRPr lang="en-US" sz="685" dirty="0"/>
          </a:p>
        </p:txBody>
      </p:sp>
      <p:sp>
        <p:nvSpPr>
          <p:cNvPr id="8" name="Shape 5"/>
          <p:cNvSpPr/>
          <p:nvPr/>
        </p:nvSpPr>
        <p:spPr>
          <a:xfrm>
            <a:off x="428625" y="1671638"/>
            <a:ext cx="2871788" cy="585788"/>
          </a:xfrm>
          <a:prstGeom prst="rect">
            <a:avLst/>
          </a:prstGeom>
          <a:solidFill>
            <a:srgbClr val="334155"/>
          </a:solidFill>
          <a:ln w="9144">
            <a:solidFill>
              <a:srgbClr val="0F172A">
                <a:alpha val="2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28625" y="1671638"/>
            <a:ext cx="2871788" cy="5857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FFFFF"/>
                </a:solidFill>
              </a:rPr>
              <a:t>Couche de Base</a:t>
            </a:r>
            <a:endParaRPr lang="en-US" sz="685" dirty="0"/>
          </a:p>
        </p:txBody>
      </p:sp>
      <p:sp>
        <p:nvSpPr>
          <p:cNvPr id="10" name="Shape 7"/>
          <p:cNvSpPr/>
          <p:nvPr/>
        </p:nvSpPr>
        <p:spPr>
          <a:xfrm>
            <a:off x="428625" y="2271713"/>
            <a:ext cx="2871788" cy="871538"/>
          </a:xfrm>
          <a:prstGeom prst="rect">
            <a:avLst/>
          </a:prstGeom>
          <a:solidFill>
            <a:srgbClr val="475569"/>
          </a:solidFill>
          <a:ln w="9144">
            <a:solidFill>
              <a:srgbClr val="0F172A">
                <a:alpha val="2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28625" y="2271713"/>
            <a:ext cx="2871788" cy="87153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FFFFF"/>
                </a:solidFill>
              </a:rPr>
              <a:t>Couche de Fondation</a:t>
            </a:r>
            <a:endParaRPr lang="en-US" sz="685" dirty="0"/>
          </a:p>
        </p:txBody>
      </p:sp>
      <p:sp>
        <p:nvSpPr>
          <p:cNvPr id="12" name="Shape 9"/>
          <p:cNvSpPr/>
          <p:nvPr/>
        </p:nvSpPr>
        <p:spPr>
          <a:xfrm>
            <a:off x="428625" y="3157538"/>
            <a:ext cx="2871788" cy="1157288"/>
          </a:xfrm>
          <a:prstGeom prst="rect">
            <a:avLst/>
          </a:prstGeom>
          <a:solidFill>
            <a:srgbClr val="94A3B8"/>
          </a:solidFill>
          <a:ln w="9144">
            <a:solidFill>
              <a:srgbClr val="0F172A">
                <a:alpha val="2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28625" y="3157538"/>
            <a:ext cx="2871788" cy="11572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F172A"/>
                </a:solidFill>
              </a:rPr>
              <a:t>Sol Support / Forme</a:t>
            </a:r>
            <a:endParaRPr lang="en-US" sz="685" dirty="0"/>
          </a:p>
        </p:txBody>
      </p:sp>
      <p:sp>
        <p:nvSpPr>
          <p:cNvPr id="14" name="Text 11"/>
          <p:cNvSpPr/>
          <p:nvPr/>
        </p:nvSpPr>
        <p:spPr>
          <a:xfrm>
            <a:off x="3886200" y="1357313"/>
            <a:ext cx="48291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0F172A"/>
                </a:solidFill>
              </a:rPr>
              <a:t>Couche de Surface</a:t>
            </a:r>
            <a:endParaRPr lang="en-US" sz="940" dirty="0"/>
          </a:p>
        </p:txBody>
      </p:sp>
      <p:sp>
        <p:nvSpPr>
          <p:cNvPr id="15" name="Text 12"/>
          <p:cNvSpPr/>
          <p:nvPr/>
        </p:nvSpPr>
        <p:spPr>
          <a:xfrm>
            <a:off x="3886200" y="1568053"/>
            <a:ext cx="4829175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Assure l'étanchéité, l'adhérence et le confort de roulement. Résiste aux efforts rasants.</a:t>
            </a:r>
            <a:endParaRPr lang="en-US" sz="725" dirty="0"/>
          </a:p>
        </p:txBody>
      </p:sp>
      <p:sp>
        <p:nvSpPr>
          <p:cNvPr id="16" name="Text 13"/>
          <p:cNvSpPr/>
          <p:nvPr/>
        </p:nvSpPr>
        <p:spPr>
          <a:xfrm>
            <a:off x="3886200" y="1743773"/>
            <a:ext cx="4829175" cy="11608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F97316"/>
                </a:solidFill>
              </a:rPr>
              <a:t>Matériaux : BBSG, BBUM, Enrobés drainants</a:t>
            </a:r>
            <a:endParaRPr lang="en-US" sz="585" dirty="0"/>
          </a:p>
        </p:txBody>
      </p:sp>
      <p:sp>
        <p:nvSpPr>
          <p:cNvPr id="17" name="Text 14"/>
          <p:cNvSpPr/>
          <p:nvPr/>
        </p:nvSpPr>
        <p:spPr>
          <a:xfrm>
            <a:off x="3886200" y="2074171"/>
            <a:ext cx="48291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0F172A"/>
                </a:solidFill>
              </a:rPr>
              <a:t>Couche de Base</a:t>
            </a:r>
            <a:endParaRPr lang="en-US" sz="940" dirty="0"/>
          </a:p>
        </p:txBody>
      </p:sp>
      <p:sp>
        <p:nvSpPr>
          <p:cNvPr id="18" name="Text 15"/>
          <p:cNvSpPr/>
          <p:nvPr/>
        </p:nvSpPr>
        <p:spPr>
          <a:xfrm>
            <a:off x="3886200" y="2284912"/>
            <a:ext cx="4829175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Reprend les efforts verticaux et les répartit. Rôle structurel majeur contre la fatigue.</a:t>
            </a:r>
            <a:endParaRPr lang="en-US" sz="725" dirty="0"/>
          </a:p>
        </p:txBody>
      </p:sp>
      <p:sp>
        <p:nvSpPr>
          <p:cNvPr id="19" name="Text 16"/>
          <p:cNvSpPr/>
          <p:nvPr/>
        </p:nvSpPr>
        <p:spPr>
          <a:xfrm>
            <a:off x="3886200" y="2460631"/>
            <a:ext cx="4829175" cy="11608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F97316"/>
                </a:solidFill>
              </a:rPr>
              <a:t>Matériaux : Grave Bitume (GB), Grave Non Traitée (GNT)</a:t>
            </a:r>
            <a:endParaRPr lang="en-US" sz="585" dirty="0"/>
          </a:p>
        </p:txBody>
      </p:sp>
      <p:sp>
        <p:nvSpPr>
          <p:cNvPr id="20" name="Text 17"/>
          <p:cNvSpPr/>
          <p:nvPr/>
        </p:nvSpPr>
        <p:spPr>
          <a:xfrm>
            <a:off x="3886200" y="2791030"/>
            <a:ext cx="48291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0F172A"/>
                </a:solidFill>
              </a:rPr>
              <a:t>Couche de Fondation</a:t>
            </a:r>
            <a:endParaRPr lang="en-US" sz="940" dirty="0"/>
          </a:p>
        </p:txBody>
      </p:sp>
      <p:sp>
        <p:nvSpPr>
          <p:cNvPr id="21" name="Text 18"/>
          <p:cNvSpPr/>
          <p:nvPr/>
        </p:nvSpPr>
        <p:spPr>
          <a:xfrm>
            <a:off x="3886200" y="3001770"/>
            <a:ext cx="4829175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Assure la répartition finale des charges sur le sol et protège contre le gel.</a:t>
            </a:r>
            <a:endParaRPr lang="en-US" sz="725" dirty="0"/>
          </a:p>
        </p:txBody>
      </p:sp>
      <p:sp>
        <p:nvSpPr>
          <p:cNvPr id="22" name="Text 19"/>
          <p:cNvSpPr/>
          <p:nvPr/>
        </p:nvSpPr>
        <p:spPr>
          <a:xfrm>
            <a:off x="3886200" y="3177490"/>
            <a:ext cx="4829175" cy="11608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F97316"/>
                </a:solidFill>
              </a:rPr>
              <a:t>Matériaux : GNT, Grave Traitée aux Liants Hydrauliques</a:t>
            </a:r>
            <a:endParaRPr lang="en-US" sz="585" dirty="0"/>
          </a:p>
        </p:txBody>
      </p:sp>
      <p:sp>
        <p:nvSpPr>
          <p:cNvPr id="23" name="Text 20"/>
          <p:cNvSpPr/>
          <p:nvPr/>
        </p:nvSpPr>
        <p:spPr>
          <a:xfrm>
            <a:off x="3886200" y="3507888"/>
            <a:ext cx="48291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0F172A"/>
                </a:solidFill>
              </a:rPr>
              <a:t>Sol Support</a:t>
            </a:r>
            <a:endParaRPr lang="en-US" sz="940" dirty="0"/>
          </a:p>
        </p:txBody>
      </p:sp>
      <p:sp>
        <p:nvSpPr>
          <p:cNvPr id="24" name="Text 21"/>
          <p:cNvSpPr/>
          <p:nvPr/>
        </p:nvSpPr>
        <p:spPr>
          <a:xfrm>
            <a:off x="3886200" y="3718629"/>
            <a:ext cx="4829175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Plateforme de réception. Sa portance (PF1 à PF4) conditionne tout le dimensionnement.</a:t>
            </a:r>
            <a:endParaRPr lang="en-US" sz="725" dirty="0"/>
          </a:p>
        </p:txBody>
      </p:sp>
      <p:sp>
        <p:nvSpPr>
          <p:cNvPr id="25" name="Text 22"/>
          <p:cNvSpPr/>
          <p:nvPr/>
        </p:nvSpPr>
        <p:spPr>
          <a:xfrm>
            <a:off x="3886200" y="3894348"/>
            <a:ext cx="4829175" cy="11608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F97316"/>
                </a:solidFill>
              </a:rPr>
              <a:t>Caractéristique : Module de portance (MPa)</a:t>
            </a:r>
            <a:endParaRPr lang="en-US" sz="58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0F172A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0F172A"/>
                </a:solidFill>
              </a:rPr>
              <a:t>Spécificités des Chaussées Souples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28625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F97316"/>
                </a:solidFill>
              </a:rPr>
              <a:t>Comportement et Structure</a:t>
            </a:r>
            <a:endParaRPr lang="en-US" sz="1160" dirty="0"/>
          </a:p>
        </p:txBody>
      </p:sp>
      <p:sp>
        <p:nvSpPr>
          <p:cNvPr id="7" name="Shape 4"/>
          <p:cNvSpPr/>
          <p:nvPr/>
        </p:nvSpPr>
        <p:spPr>
          <a:xfrm>
            <a:off x="428625" y="1678781"/>
            <a:ext cx="357188" cy="357188"/>
          </a:xfrm>
          <a:prstGeom prst="rect">
            <a:avLst/>
          </a:prstGeom>
          <a:solidFill>
            <a:srgbClr val="0F172A"/>
          </a:solidFill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22" y="1785938"/>
            <a:ext cx="178594" cy="1428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28688" y="1678781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0F172A"/>
                </a:solidFill>
              </a:rPr>
              <a:t>Déformation Élastique</a:t>
            </a:r>
            <a:endParaRPr lang="en-US" sz="885" dirty="0"/>
          </a:p>
        </p:txBody>
      </p:sp>
      <p:sp>
        <p:nvSpPr>
          <p:cNvPr id="10" name="Text 6"/>
          <p:cNvSpPr/>
          <p:nvPr/>
        </p:nvSpPr>
        <p:spPr>
          <a:xfrm>
            <a:off x="928688" y="1889522"/>
            <a:ext cx="3643313" cy="48220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Sous la charge d'un essieu, la chaussée subit une déformation réversible. La contrainte est transmise verticalement de manière diffuse au sol support.</a:t>
            </a:r>
            <a:endParaRPr lang="en-US" sz="780" dirty="0"/>
          </a:p>
        </p:txBody>
      </p:sp>
      <p:sp>
        <p:nvSpPr>
          <p:cNvPr id="11" name="Shape 7"/>
          <p:cNvSpPr/>
          <p:nvPr/>
        </p:nvSpPr>
        <p:spPr>
          <a:xfrm>
            <a:off x="428625" y="2550319"/>
            <a:ext cx="357188" cy="357188"/>
          </a:xfrm>
          <a:prstGeom prst="rect">
            <a:avLst/>
          </a:prstGeom>
          <a:solidFill>
            <a:srgbClr val="0F172A"/>
          </a:solidFill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" y="2657475"/>
            <a:ext cx="142875" cy="1428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28688" y="2550319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0F172A"/>
                </a:solidFill>
              </a:rPr>
              <a:t>Structure Bitumineuse</a:t>
            </a:r>
            <a:endParaRPr lang="en-US" sz="885" dirty="0"/>
          </a:p>
        </p:txBody>
      </p:sp>
      <p:sp>
        <p:nvSpPr>
          <p:cNvPr id="14" name="Text 9"/>
          <p:cNvSpPr/>
          <p:nvPr/>
        </p:nvSpPr>
        <p:spPr>
          <a:xfrm>
            <a:off x="928688" y="2761059"/>
            <a:ext cx="3643313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Constituée de couches de granulats liés par du bitume. L'épaisseur totale est optimisée pour limiter les déformations permanentes.</a:t>
            </a:r>
            <a:endParaRPr lang="en-US" sz="780" dirty="0"/>
          </a:p>
        </p:txBody>
      </p:sp>
      <p:sp>
        <p:nvSpPr>
          <p:cNvPr id="15" name="Shape 10"/>
          <p:cNvSpPr/>
          <p:nvPr/>
        </p:nvSpPr>
        <p:spPr>
          <a:xfrm>
            <a:off x="428625" y="3261122"/>
            <a:ext cx="357188" cy="357188"/>
          </a:xfrm>
          <a:prstGeom prst="rect">
            <a:avLst/>
          </a:prstGeom>
          <a:solidFill>
            <a:srgbClr val="0F172A"/>
          </a:solidFill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781" y="3368278"/>
            <a:ext cx="142875" cy="14287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28688" y="3261122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0F172A"/>
                </a:solidFill>
              </a:rPr>
              <a:t>Adaptabilité</a:t>
            </a:r>
            <a:endParaRPr lang="en-US" sz="885" dirty="0"/>
          </a:p>
        </p:txBody>
      </p:sp>
      <p:sp>
        <p:nvSpPr>
          <p:cNvPr id="18" name="Text 12"/>
          <p:cNvSpPr/>
          <p:nvPr/>
        </p:nvSpPr>
        <p:spPr>
          <a:xfrm>
            <a:off x="928688" y="3471863"/>
            <a:ext cx="3643313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Excellente capacité à suivre les légers tassements du sol support sans rupture immédiate de la structure.</a:t>
            </a:r>
            <a:endParaRPr lang="en-US" sz="780" dirty="0"/>
          </a:p>
        </p:txBody>
      </p:sp>
      <p:sp>
        <p:nvSpPr>
          <p:cNvPr id="19" name="Text 13"/>
          <p:cNvSpPr/>
          <p:nvPr/>
        </p:nvSpPr>
        <p:spPr>
          <a:xfrm>
            <a:off x="4572000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F97316"/>
                </a:solidFill>
              </a:rPr>
              <a:t>Critères de Rupture et Calcul</a:t>
            </a:r>
            <a:endParaRPr lang="en-US" sz="1160" dirty="0"/>
          </a:p>
        </p:txBody>
      </p:sp>
      <p:sp>
        <p:nvSpPr>
          <p:cNvPr id="20" name="Shape 14"/>
          <p:cNvSpPr/>
          <p:nvPr/>
        </p:nvSpPr>
        <p:spPr>
          <a:xfrm>
            <a:off x="4575572" y="1682353"/>
            <a:ext cx="816090" cy="300038"/>
          </a:xfrm>
          <a:prstGeom prst="rect">
            <a:avLst/>
          </a:prstGeom>
          <a:solidFill>
            <a:srgbClr val="38444D"/>
          </a:solidFill>
          <a:ln w="9144">
            <a:solidFill>
              <a:srgbClr val="0F172A"/>
            </a:solidFill>
            <a:prstDash val="solid"/>
          </a:ln>
        </p:spPr>
      </p:sp>
      <p:sp>
        <p:nvSpPr>
          <p:cNvPr id="21" name="Text 15"/>
          <p:cNvSpPr/>
          <p:nvPr/>
        </p:nvSpPr>
        <p:spPr>
          <a:xfrm>
            <a:off x="4575572" y="1682353"/>
            <a:ext cx="816090" cy="300038"/>
          </a:xfrm>
          <a:prstGeom prst="rect">
            <a:avLst/>
          </a:prstGeom>
          <a:noFill/>
        </p:spPr>
        <p:txBody>
          <a:bodyPr wrap="square" lIns="102108" tIns="102108" rIns="102108" bIns="102108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8FAFC"/>
                </a:solidFill>
              </a:rPr>
              <a:t>Critère</a:t>
            </a:r>
            <a:endParaRPr lang="en-US" sz="685" dirty="0"/>
          </a:p>
        </p:txBody>
      </p:sp>
      <p:sp>
        <p:nvSpPr>
          <p:cNvPr id="22" name="Shape 16"/>
          <p:cNvSpPr/>
          <p:nvPr/>
        </p:nvSpPr>
        <p:spPr>
          <a:xfrm>
            <a:off x="5391662" y="1682353"/>
            <a:ext cx="3320142" cy="300038"/>
          </a:xfrm>
          <a:prstGeom prst="rect">
            <a:avLst/>
          </a:prstGeom>
          <a:solidFill>
            <a:srgbClr val="38444D"/>
          </a:solidFill>
          <a:ln w="9144">
            <a:solidFill>
              <a:srgbClr val="0F172A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5391662" y="1682353"/>
            <a:ext cx="3320142" cy="300038"/>
          </a:xfrm>
          <a:prstGeom prst="rect">
            <a:avLst/>
          </a:prstGeom>
          <a:noFill/>
        </p:spPr>
        <p:txBody>
          <a:bodyPr wrap="square" lIns="102108" tIns="102108" rIns="102108" bIns="102108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8FAFC"/>
                </a:solidFill>
              </a:rPr>
              <a:t>Description Technique</a:t>
            </a:r>
            <a:endParaRPr lang="en-US" sz="685" dirty="0"/>
          </a:p>
        </p:txBody>
      </p:sp>
      <p:sp>
        <p:nvSpPr>
          <p:cNvPr id="24" name="Text 18"/>
          <p:cNvSpPr/>
          <p:nvPr/>
        </p:nvSpPr>
        <p:spPr>
          <a:xfrm>
            <a:off x="4664869" y="2132409"/>
            <a:ext cx="377363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97316"/>
                </a:solidFill>
              </a:rPr>
              <a:t>Fatigue</a:t>
            </a:r>
            <a:endParaRPr lang="en-US" sz="685" dirty="0"/>
          </a:p>
        </p:txBody>
      </p:sp>
      <p:sp>
        <p:nvSpPr>
          <p:cNvPr id="25" name="Text 19"/>
          <p:cNvSpPr/>
          <p:nvPr/>
        </p:nvSpPr>
        <p:spPr>
          <a:xfrm>
            <a:off x="5391662" y="1975247"/>
            <a:ext cx="3320142" cy="450056"/>
          </a:xfrm>
          <a:prstGeom prst="rect">
            <a:avLst/>
          </a:prstGeom>
          <a:noFill/>
        </p:spPr>
        <p:txBody>
          <a:bodyPr wrap="square" lIns="102108" tIns="102108" rIns="102108" bIns="102108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334155"/>
                </a:solidFill>
              </a:rPr>
              <a:t>Fissuration à la base des couches bitumineuses due aux sollicitations répétées (traction par flexion).</a:t>
            </a:r>
            <a:endParaRPr lang="en-US" sz="725" dirty="0"/>
          </a:p>
        </p:txBody>
      </p:sp>
      <p:sp>
        <p:nvSpPr>
          <p:cNvPr id="26" name="Text 20"/>
          <p:cNvSpPr/>
          <p:nvPr/>
        </p:nvSpPr>
        <p:spPr>
          <a:xfrm>
            <a:off x="4664869" y="2582466"/>
            <a:ext cx="506564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97316"/>
                </a:solidFill>
              </a:rPr>
              <a:t>Orniérage</a:t>
            </a:r>
            <a:endParaRPr lang="en-US" sz="685" dirty="0"/>
          </a:p>
        </p:txBody>
      </p:sp>
      <p:sp>
        <p:nvSpPr>
          <p:cNvPr id="27" name="Text 21"/>
          <p:cNvSpPr/>
          <p:nvPr/>
        </p:nvSpPr>
        <p:spPr>
          <a:xfrm>
            <a:off x="5391662" y="2425303"/>
            <a:ext cx="3320142" cy="450056"/>
          </a:xfrm>
          <a:prstGeom prst="rect">
            <a:avLst/>
          </a:prstGeom>
          <a:noFill/>
        </p:spPr>
        <p:txBody>
          <a:bodyPr wrap="square" lIns="102108" tIns="102108" rIns="102108" bIns="102108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334155"/>
                </a:solidFill>
              </a:rPr>
              <a:t>Accumulation de déformations permanentes dans les couches bitumineuses et le sol support.</a:t>
            </a:r>
            <a:endParaRPr lang="en-US" sz="725" dirty="0"/>
          </a:p>
        </p:txBody>
      </p:sp>
      <p:sp>
        <p:nvSpPr>
          <p:cNvPr id="28" name="Text 22"/>
          <p:cNvSpPr/>
          <p:nvPr/>
        </p:nvSpPr>
        <p:spPr>
          <a:xfrm>
            <a:off x="4664869" y="2964656"/>
            <a:ext cx="446875" cy="2714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97316"/>
                </a:solidFill>
              </a:rPr>
              <a:t>Méthode LCPC</a:t>
            </a:r>
            <a:endParaRPr lang="en-US" sz="685" dirty="0"/>
          </a:p>
        </p:txBody>
      </p:sp>
      <p:sp>
        <p:nvSpPr>
          <p:cNvPr id="29" name="Text 23"/>
          <p:cNvSpPr/>
          <p:nvPr/>
        </p:nvSpPr>
        <p:spPr>
          <a:xfrm>
            <a:off x="5391662" y="2875359"/>
            <a:ext cx="3320142" cy="450056"/>
          </a:xfrm>
          <a:prstGeom prst="rect">
            <a:avLst/>
          </a:prstGeom>
          <a:noFill/>
        </p:spPr>
        <p:txBody>
          <a:bodyPr wrap="square" lIns="102108" tIns="102108" rIns="102108" bIns="102108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334155"/>
                </a:solidFill>
              </a:rPr>
              <a:t>Utilisation de modèles multicouches élastiques pour calculer les déformations critiques (εt et εz).</a:t>
            </a:r>
            <a:endParaRPr lang="en-US" sz="725" dirty="0"/>
          </a:p>
        </p:txBody>
      </p:sp>
      <p:sp>
        <p:nvSpPr>
          <p:cNvPr id="30" name="Text 24"/>
          <p:cNvSpPr/>
          <p:nvPr/>
        </p:nvSpPr>
        <p:spPr>
          <a:xfrm>
            <a:off x="4664869" y="3482578"/>
            <a:ext cx="405157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97316"/>
                </a:solidFill>
              </a:rPr>
              <a:t>AASHTO</a:t>
            </a:r>
            <a:endParaRPr lang="en-US" sz="685" dirty="0"/>
          </a:p>
        </p:txBody>
      </p:sp>
      <p:sp>
        <p:nvSpPr>
          <p:cNvPr id="31" name="Text 25"/>
          <p:cNvSpPr/>
          <p:nvPr/>
        </p:nvSpPr>
        <p:spPr>
          <a:xfrm>
            <a:off x="5391662" y="3325416"/>
            <a:ext cx="3320142" cy="450056"/>
          </a:xfrm>
          <a:prstGeom prst="rect">
            <a:avLst/>
          </a:prstGeom>
          <a:noFill/>
        </p:spPr>
        <p:txBody>
          <a:bodyPr wrap="square" lIns="102108" tIns="102108" rIns="102108" bIns="102108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334155"/>
                </a:solidFill>
              </a:rPr>
              <a:t>Approche empirique basée sur un "Structural Number" (SN) calculé selon le trafic et le sol.</a:t>
            </a:r>
            <a:endParaRPr lang="en-US" sz="7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0F172A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0F172A"/>
                </a:solidFill>
              </a:rPr>
              <a:t>Chaussées Rigides et Semi-Rigides</a:t>
            </a:r>
            <a:endParaRPr lang="en-US" sz="16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317129"/>
            <a:ext cx="171450" cy="1714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07231" y="1285875"/>
            <a:ext cx="1485621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70" dirty="0">
                <a:solidFill>
                  <a:srgbClr val="F97316"/>
                </a:solidFill>
              </a:rPr>
              <a:t>Chaussées Rigides</a:t>
            </a:r>
            <a:endParaRPr lang="en-US" sz="1270" dirty="0"/>
          </a:p>
        </p:txBody>
      </p:sp>
      <p:sp>
        <p:nvSpPr>
          <p:cNvPr id="8" name="Text 4"/>
          <p:cNvSpPr/>
          <p:nvPr/>
        </p:nvSpPr>
        <p:spPr>
          <a:xfrm>
            <a:off x="428625" y="1662708"/>
            <a:ext cx="399692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0F172A"/>
                </a:solidFill>
              </a:rPr>
              <a:t>Béton de Ciment</a:t>
            </a:r>
            <a:endParaRPr lang="en-US" sz="885" dirty="0"/>
          </a:p>
        </p:txBody>
      </p:sp>
      <p:sp>
        <p:nvSpPr>
          <p:cNvPr id="9" name="Text 5"/>
          <p:cNvSpPr/>
          <p:nvPr/>
        </p:nvSpPr>
        <p:spPr>
          <a:xfrm>
            <a:off x="428625" y="1952030"/>
            <a:ext cx="107156" cy="16073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35" b="1" dirty="0">
                <a:solidFill>
                  <a:srgbClr val="F97316"/>
                </a:solidFill>
              </a:rPr>
              <a:t></a:t>
            </a:r>
            <a:endParaRPr lang="en-US" sz="735" dirty="0"/>
          </a:p>
        </p:txBody>
      </p:sp>
      <p:sp>
        <p:nvSpPr>
          <p:cNvPr id="10" name="Text 6"/>
          <p:cNvSpPr/>
          <p:nvPr/>
        </p:nvSpPr>
        <p:spPr>
          <a:xfrm>
            <a:off x="642938" y="1959173"/>
            <a:ext cx="876337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35" b="1" dirty="0">
                <a:solidFill>
                  <a:srgbClr val="334155"/>
                </a:solidFill>
              </a:rPr>
              <a:t>Comportement :</a:t>
            </a:r>
            <a:endParaRPr lang="en-US" sz="735" dirty="0"/>
          </a:p>
        </p:txBody>
      </p:sp>
      <p:sp>
        <p:nvSpPr>
          <p:cNvPr id="11" name="Text 7"/>
          <p:cNvSpPr/>
          <p:nvPr/>
        </p:nvSpPr>
        <p:spPr>
          <a:xfrm>
            <a:off x="642938" y="1959173"/>
            <a:ext cx="3570256" cy="30718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Dalles de béton travaillant en flexion, répartissant les charges sur une grande surface du sol support.</a:t>
            </a:r>
            <a:endParaRPr lang="en-US" sz="780" dirty="0"/>
          </a:p>
        </p:txBody>
      </p:sp>
      <p:sp>
        <p:nvSpPr>
          <p:cNvPr id="12" name="Text 8"/>
          <p:cNvSpPr/>
          <p:nvPr/>
        </p:nvSpPr>
        <p:spPr>
          <a:xfrm>
            <a:off x="428625" y="2380655"/>
            <a:ext cx="107156" cy="16073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35" b="1" dirty="0">
                <a:solidFill>
                  <a:srgbClr val="F97316"/>
                </a:solidFill>
              </a:rPr>
              <a:t></a:t>
            </a:r>
            <a:endParaRPr lang="en-US" sz="735" dirty="0"/>
          </a:p>
        </p:txBody>
      </p:sp>
      <p:sp>
        <p:nvSpPr>
          <p:cNvPr id="13" name="Text 9"/>
          <p:cNvSpPr/>
          <p:nvPr/>
        </p:nvSpPr>
        <p:spPr>
          <a:xfrm>
            <a:off x="642938" y="2387798"/>
            <a:ext cx="978471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35" b="1" dirty="0">
                <a:solidFill>
                  <a:srgbClr val="334155"/>
                </a:solidFill>
              </a:rPr>
              <a:t>Critères de calcul :</a:t>
            </a:r>
            <a:endParaRPr lang="en-US" sz="735" dirty="0"/>
          </a:p>
        </p:txBody>
      </p:sp>
      <p:sp>
        <p:nvSpPr>
          <p:cNvPr id="14" name="Text 10"/>
          <p:cNvSpPr/>
          <p:nvPr/>
        </p:nvSpPr>
        <p:spPr>
          <a:xfrm>
            <a:off x="642938" y="2387798"/>
            <a:ext cx="3336885" cy="30718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Résistance à la traction par flexion du béton et limitation des contraintes au bord des dalles.</a:t>
            </a:r>
            <a:endParaRPr lang="en-US" sz="780" dirty="0"/>
          </a:p>
        </p:txBody>
      </p:sp>
      <p:sp>
        <p:nvSpPr>
          <p:cNvPr id="15" name="Text 11"/>
          <p:cNvSpPr/>
          <p:nvPr/>
        </p:nvSpPr>
        <p:spPr>
          <a:xfrm>
            <a:off x="428625" y="2809280"/>
            <a:ext cx="107156" cy="16073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35" b="1" dirty="0">
                <a:solidFill>
                  <a:srgbClr val="F97316"/>
                </a:solidFill>
              </a:rPr>
              <a:t></a:t>
            </a:r>
            <a:endParaRPr lang="en-US" sz="735" dirty="0"/>
          </a:p>
        </p:txBody>
      </p:sp>
      <p:sp>
        <p:nvSpPr>
          <p:cNvPr id="16" name="Text 12"/>
          <p:cNvSpPr/>
          <p:nvPr/>
        </p:nvSpPr>
        <p:spPr>
          <a:xfrm>
            <a:off x="642938" y="2816423"/>
            <a:ext cx="595052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35" b="1" dirty="0">
                <a:solidFill>
                  <a:srgbClr val="334155"/>
                </a:solidFill>
              </a:rPr>
              <a:t>Durabilité :</a:t>
            </a:r>
            <a:endParaRPr lang="en-US" sz="735" dirty="0"/>
          </a:p>
        </p:txBody>
      </p:sp>
      <p:sp>
        <p:nvSpPr>
          <p:cNvPr id="17" name="Text 13"/>
          <p:cNvSpPr/>
          <p:nvPr/>
        </p:nvSpPr>
        <p:spPr>
          <a:xfrm>
            <a:off x="1237990" y="2816423"/>
            <a:ext cx="2979390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Très élevée (&gt; 30 ans) avec un entretien structurel minimal.</a:t>
            </a:r>
            <a:endParaRPr lang="en-US" sz="780" dirty="0"/>
          </a:p>
        </p:txBody>
      </p:sp>
      <p:sp>
        <p:nvSpPr>
          <p:cNvPr id="18" name="Text 14"/>
          <p:cNvSpPr/>
          <p:nvPr/>
        </p:nvSpPr>
        <p:spPr>
          <a:xfrm>
            <a:off x="428625" y="3077170"/>
            <a:ext cx="107156" cy="16073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35" b="1" dirty="0">
                <a:solidFill>
                  <a:srgbClr val="F97316"/>
                </a:solidFill>
              </a:rPr>
              <a:t></a:t>
            </a:r>
            <a:endParaRPr lang="en-US" sz="735" dirty="0"/>
          </a:p>
        </p:txBody>
      </p:sp>
      <p:sp>
        <p:nvSpPr>
          <p:cNvPr id="19" name="Text 15"/>
          <p:cNvSpPr/>
          <p:nvPr/>
        </p:nvSpPr>
        <p:spPr>
          <a:xfrm>
            <a:off x="642938" y="3084314"/>
            <a:ext cx="893164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35" b="1" dirty="0">
                <a:solidFill>
                  <a:srgbClr val="334155"/>
                </a:solidFill>
              </a:rPr>
              <a:t>Points critiques :</a:t>
            </a:r>
            <a:endParaRPr lang="en-US" sz="735" dirty="0"/>
          </a:p>
        </p:txBody>
      </p:sp>
      <p:sp>
        <p:nvSpPr>
          <p:cNvPr id="20" name="Text 16"/>
          <p:cNvSpPr/>
          <p:nvPr/>
        </p:nvSpPr>
        <p:spPr>
          <a:xfrm>
            <a:off x="642938" y="3084314"/>
            <a:ext cx="3646661" cy="30718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Gestion du retrait thermique et dimensionnement des joints de dilatation.</a:t>
            </a:r>
            <a:endParaRPr lang="en-US" sz="780" dirty="0"/>
          </a:p>
        </p:txBody>
      </p:sp>
      <p:sp>
        <p:nvSpPr>
          <p:cNvPr id="21" name="Text 17"/>
          <p:cNvSpPr/>
          <p:nvPr/>
        </p:nvSpPr>
        <p:spPr>
          <a:xfrm>
            <a:off x="428625" y="3612952"/>
            <a:ext cx="3996928" cy="250031"/>
          </a:xfrm>
          <a:prstGeom prst="rect">
            <a:avLst/>
          </a:prstGeom>
          <a:noFill/>
        </p:spPr>
        <p:txBody>
          <a:bodyPr wrap="square" lIns="0" tIns="127508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i="1" dirty="0">
                <a:solidFill>
                  <a:srgbClr val="64748B"/>
                </a:solidFill>
              </a:rPr>
              <a:t>Utilisées pour les trafics très intenses, zones de freinage et plateformes industrielles.</a:t>
            </a:r>
            <a:endParaRPr lang="en-US" sz="725" dirty="0"/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447" y="1317129"/>
            <a:ext cx="192881" cy="17145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5018484" y="1285875"/>
            <a:ext cx="1936207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70" dirty="0">
                <a:solidFill>
                  <a:srgbClr val="F97316"/>
                </a:solidFill>
              </a:rPr>
              <a:t>Chaussées Semi-Rigides</a:t>
            </a:r>
            <a:endParaRPr lang="en-US" sz="1270" dirty="0"/>
          </a:p>
        </p:txBody>
      </p:sp>
      <p:sp>
        <p:nvSpPr>
          <p:cNvPr id="24" name="Text 19"/>
          <p:cNvSpPr/>
          <p:nvPr/>
        </p:nvSpPr>
        <p:spPr>
          <a:xfrm>
            <a:off x="4718447" y="1662708"/>
            <a:ext cx="399692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0F172A"/>
                </a:solidFill>
              </a:rPr>
              <a:t>Liants Hydrauliques</a:t>
            </a:r>
            <a:endParaRPr lang="en-US" sz="885" dirty="0"/>
          </a:p>
        </p:txBody>
      </p:sp>
      <p:sp>
        <p:nvSpPr>
          <p:cNvPr id="25" name="Text 20"/>
          <p:cNvSpPr/>
          <p:nvPr/>
        </p:nvSpPr>
        <p:spPr>
          <a:xfrm>
            <a:off x="4718447" y="1952030"/>
            <a:ext cx="107156" cy="16073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35" b="1" dirty="0">
                <a:solidFill>
                  <a:srgbClr val="F97316"/>
                </a:solidFill>
              </a:rPr>
              <a:t></a:t>
            </a:r>
            <a:endParaRPr lang="en-US" sz="735" dirty="0"/>
          </a:p>
        </p:txBody>
      </p:sp>
      <p:sp>
        <p:nvSpPr>
          <p:cNvPr id="26" name="Text 21"/>
          <p:cNvSpPr/>
          <p:nvPr/>
        </p:nvSpPr>
        <p:spPr>
          <a:xfrm>
            <a:off x="4932759" y="1959173"/>
            <a:ext cx="876337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35" b="1" dirty="0">
                <a:solidFill>
                  <a:srgbClr val="334155"/>
                </a:solidFill>
              </a:rPr>
              <a:t>Comportement :</a:t>
            </a:r>
            <a:endParaRPr lang="en-US" sz="735" dirty="0"/>
          </a:p>
        </p:txBody>
      </p:sp>
      <p:sp>
        <p:nvSpPr>
          <p:cNvPr id="27" name="Text 22"/>
          <p:cNvSpPr/>
          <p:nvPr/>
        </p:nvSpPr>
        <p:spPr>
          <a:xfrm>
            <a:off x="4932759" y="1959173"/>
            <a:ext cx="3543133" cy="30718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Assise traitée aux liants hydrauliques (ciment, laitier) sous une couche de roulement bitumineuse.</a:t>
            </a:r>
            <a:endParaRPr lang="en-US" sz="780" dirty="0"/>
          </a:p>
        </p:txBody>
      </p:sp>
      <p:sp>
        <p:nvSpPr>
          <p:cNvPr id="28" name="Text 23"/>
          <p:cNvSpPr/>
          <p:nvPr/>
        </p:nvSpPr>
        <p:spPr>
          <a:xfrm>
            <a:off x="4718447" y="2380655"/>
            <a:ext cx="107156" cy="16073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35" b="1" dirty="0">
                <a:solidFill>
                  <a:srgbClr val="F97316"/>
                </a:solidFill>
              </a:rPr>
              <a:t></a:t>
            </a:r>
            <a:endParaRPr lang="en-US" sz="735" dirty="0"/>
          </a:p>
        </p:txBody>
      </p:sp>
      <p:sp>
        <p:nvSpPr>
          <p:cNvPr id="29" name="Text 24"/>
          <p:cNvSpPr/>
          <p:nvPr/>
        </p:nvSpPr>
        <p:spPr>
          <a:xfrm>
            <a:off x="4932759" y="2387798"/>
            <a:ext cx="978471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35" b="1" dirty="0">
                <a:solidFill>
                  <a:srgbClr val="334155"/>
                </a:solidFill>
              </a:rPr>
              <a:t>Critères de calcul :</a:t>
            </a:r>
            <a:endParaRPr lang="en-US" sz="735" dirty="0"/>
          </a:p>
        </p:txBody>
      </p:sp>
      <p:sp>
        <p:nvSpPr>
          <p:cNvPr id="30" name="Text 25"/>
          <p:cNvSpPr/>
          <p:nvPr/>
        </p:nvSpPr>
        <p:spPr>
          <a:xfrm>
            <a:off x="4932759" y="2387798"/>
            <a:ext cx="3776337" cy="30718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Résistance à la fatigue de la couche traitée et limitation de la remontée de fissures.</a:t>
            </a:r>
            <a:endParaRPr lang="en-US" sz="780" dirty="0"/>
          </a:p>
        </p:txBody>
      </p:sp>
      <p:sp>
        <p:nvSpPr>
          <p:cNvPr id="31" name="Text 26"/>
          <p:cNvSpPr/>
          <p:nvPr/>
        </p:nvSpPr>
        <p:spPr>
          <a:xfrm>
            <a:off x="4718447" y="2809280"/>
            <a:ext cx="107156" cy="16073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35" b="1" dirty="0">
                <a:solidFill>
                  <a:srgbClr val="F97316"/>
                </a:solidFill>
              </a:rPr>
              <a:t></a:t>
            </a:r>
            <a:endParaRPr lang="en-US" sz="735" dirty="0"/>
          </a:p>
        </p:txBody>
      </p:sp>
      <p:sp>
        <p:nvSpPr>
          <p:cNvPr id="32" name="Text 27"/>
          <p:cNvSpPr/>
          <p:nvPr/>
        </p:nvSpPr>
        <p:spPr>
          <a:xfrm>
            <a:off x="4932759" y="2816423"/>
            <a:ext cx="624101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35" b="1" dirty="0">
                <a:solidFill>
                  <a:srgbClr val="334155"/>
                </a:solidFill>
              </a:rPr>
              <a:t>Avantages :</a:t>
            </a:r>
            <a:endParaRPr lang="en-US" sz="735" dirty="0"/>
          </a:p>
        </p:txBody>
      </p:sp>
      <p:sp>
        <p:nvSpPr>
          <p:cNvPr id="33" name="Text 28"/>
          <p:cNvSpPr/>
          <p:nvPr/>
        </p:nvSpPr>
        <p:spPr>
          <a:xfrm>
            <a:off x="4932759" y="2816423"/>
            <a:ext cx="3521283" cy="30718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Excellente portance permettant de réduire les épaisseurs totales de la structure.</a:t>
            </a:r>
            <a:endParaRPr lang="en-US" sz="780" dirty="0"/>
          </a:p>
        </p:txBody>
      </p:sp>
      <p:sp>
        <p:nvSpPr>
          <p:cNvPr id="34" name="Text 29"/>
          <p:cNvSpPr/>
          <p:nvPr/>
        </p:nvSpPr>
        <p:spPr>
          <a:xfrm>
            <a:off x="4718447" y="3237905"/>
            <a:ext cx="107156" cy="16073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35" b="1" dirty="0">
                <a:solidFill>
                  <a:srgbClr val="F97316"/>
                </a:solidFill>
              </a:rPr>
              <a:t></a:t>
            </a:r>
            <a:endParaRPr lang="en-US" sz="735" dirty="0"/>
          </a:p>
        </p:txBody>
      </p:sp>
      <p:sp>
        <p:nvSpPr>
          <p:cNvPr id="35" name="Text 30"/>
          <p:cNvSpPr/>
          <p:nvPr/>
        </p:nvSpPr>
        <p:spPr>
          <a:xfrm>
            <a:off x="4932759" y="3245048"/>
            <a:ext cx="893164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35" b="1" dirty="0">
                <a:solidFill>
                  <a:srgbClr val="334155"/>
                </a:solidFill>
              </a:rPr>
              <a:t>Points critiques :</a:t>
            </a:r>
            <a:endParaRPr lang="en-US" sz="735" dirty="0"/>
          </a:p>
        </p:txBody>
      </p:sp>
      <p:sp>
        <p:nvSpPr>
          <p:cNvPr id="36" name="Text 31"/>
          <p:cNvSpPr/>
          <p:nvPr/>
        </p:nvSpPr>
        <p:spPr>
          <a:xfrm>
            <a:off x="4932759" y="3245048"/>
            <a:ext cx="3447669" cy="30718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Sensibilité à la fissuration de retrait hydraulique et thermique.</a:t>
            </a:r>
            <a:endParaRPr lang="en-US" sz="780" dirty="0"/>
          </a:p>
        </p:txBody>
      </p:sp>
      <p:sp>
        <p:nvSpPr>
          <p:cNvPr id="37" name="Text 32"/>
          <p:cNvSpPr/>
          <p:nvPr/>
        </p:nvSpPr>
        <p:spPr>
          <a:xfrm>
            <a:off x="4718447" y="3773686"/>
            <a:ext cx="3996928" cy="250031"/>
          </a:xfrm>
          <a:prstGeom prst="rect">
            <a:avLst/>
          </a:prstGeom>
          <a:noFill/>
        </p:spPr>
        <p:txBody>
          <a:bodyPr wrap="square" lIns="0" tIns="127508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i="1" dirty="0">
                <a:solidFill>
                  <a:srgbClr val="64748B"/>
                </a:solidFill>
              </a:rPr>
              <a:t>Solution économique utilisant souvent des matériaux locaux valorisés par traitement.</a:t>
            </a:r>
            <a:endParaRPr lang="en-US" sz="7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0F172A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0F172A"/>
                </a:solidFill>
              </a:rPr>
              <a:t>Outils Numériques pour le Dimensionnement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28625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F97316"/>
                </a:solidFill>
              </a:rPr>
              <a:t>Logiciels de Référence</a:t>
            </a:r>
            <a:endParaRPr lang="en-US" sz="1160" dirty="0"/>
          </a:p>
        </p:txBody>
      </p:sp>
      <p:sp>
        <p:nvSpPr>
          <p:cNvPr id="7" name="Shape 4"/>
          <p:cNvSpPr/>
          <p:nvPr/>
        </p:nvSpPr>
        <p:spPr>
          <a:xfrm>
            <a:off x="428625" y="1678781"/>
            <a:ext cx="428625" cy="428625"/>
          </a:xfrm>
          <a:prstGeom prst="rect">
            <a:avLst/>
          </a:prstGeom>
          <a:solidFill>
            <a:srgbClr val="0F172A"/>
          </a:solidFill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" y="1807369"/>
            <a:ext cx="214313" cy="1714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00125" y="1678781"/>
            <a:ext cx="35718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0F172A"/>
                </a:solidFill>
              </a:rPr>
              <a:t>Alizé-LCPC (France)</a:t>
            </a:r>
            <a:endParaRPr lang="en-US" sz="885" dirty="0"/>
          </a:p>
        </p:txBody>
      </p:sp>
      <p:sp>
        <p:nvSpPr>
          <p:cNvPr id="10" name="Text 6"/>
          <p:cNvSpPr/>
          <p:nvPr/>
        </p:nvSpPr>
        <p:spPr>
          <a:xfrm>
            <a:off x="1000125" y="1889522"/>
            <a:ext cx="3571875" cy="48220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Logiciel standard basé sur la théorie multicouche élastique de Burmister. Calcule les contraintes et déformations sous charges roulantes.</a:t>
            </a:r>
            <a:endParaRPr lang="en-US" sz="780" dirty="0"/>
          </a:p>
        </p:txBody>
      </p:sp>
      <p:sp>
        <p:nvSpPr>
          <p:cNvPr id="11" name="Shape 7"/>
          <p:cNvSpPr/>
          <p:nvPr/>
        </p:nvSpPr>
        <p:spPr>
          <a:xfrm>
            <a:off x="1000125" y="2428875"/>
            <a:ext cx="1037853" cy="144661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12" name="Text 8"/>
          <p:cNvSpPr/>
          <p:nvPr/>
        </p:nvSpPr>
        <p:spPr>
          <a:xfrm>
            <a:off x="1000125" y="2428875"/>
            <a:ext cx="1037853" cy="144661"/>
          </a:xfrm>
          <a:prstGeom prst="rect">
            <a:avLst/>
          </a:prstGeom>
          <a:noFill/>
        </p:spPr>
        <p:txBody>
          <a:bodyPr wrap="none" lIns="85090" tIns="34036" rIns="8509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0F172A"/>
                </a:solidFill>
              </a:rPr>
              <a:t>Analyse de Fatigue</a:t>
            </a:r>
            <a:endParaRPr lang="en-US" sz="585" dirty="0"/>
          </a:p>
        </p:txBody>
      </p:sp>
      <p:sp>
        <p:nvSpPr>
          <p:cNvPr id="13" name="Shape 9"/>
          <p:cNvSpPr/>
          <p:nvPr/>
        </p:nvSpPr>
        <p:spPr>
          <a:xfrm>
            <a:off x="428625" y="2759273"/>
            <a:ext cx="428625" cy="428625"/>
          </a:xfrm>
          <a:prstGeom prst="rect">
            <a:avLst/>
          </a:prstGeom>
          <a:solidFill>
            <a:srgbClr val="0F172A"/>
          </a:solidFill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44" y="2887861"/>
            <a:ext cx="128588" cy="17145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00125" y="2759273"/>
            <a:ext cx="35718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0F172A"/>
                </a:solidFill>
              </a:rPr>
              <a:t>Everstress &amp; KENPAVE</a:t>
            </a:r>
            <a:endParaRPr lang="en-US" sz="885" dirty="0"/>
          </a:p>
        </p:txBody>
      </p:sp>
      <p:sp>
        <p:nvSpPr>
          <p:cNvPr id="16" name="Text 11"/>
          <p:cNvSpPr/>
          <p:nvPr/>
        </p:nvSpPr>
        <p:spPr>
          <a:xfrm>
            <a:off x="1000125" y="2970014"/>
            <a:ext cx="3571875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Outils internationaux pour la simulation des comportements visco-élastiques et non-linéaires des matériaux de chaussée.</a:t>
            </a:r>
            <a:endParaRPr lang="en-US" sz="780" dirty="0"/>
          </a:p>
        </p:txBody>
      </p:sp>
      <p:sp>
        <p:nvSpPr>
          <p:cNvPr id="17" name="Shape 12"/>
          <p:cNvSpPr/>
          <p:nvPr/>
        </p:nvSpPr>
        <p:spPr>
          <a:xfrm>
            <a:off x="1000125" y="3348633"/>
            <a:ext cx="1216251" cy="144661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18" name="Text 13"/>
          <p:cNvSpPr/>
          <p:nvPr/>
        </p:nvSpPr>
        <p:spPr>
          <a:xfrm>
            <a:off x="1000125" y="3348633"/>
            <a:ext cx="1216251" cy="144661"/>
          </a:xfrm>
          <a:prstGeom prst="rect">
            <a:avLst/>
          </a:prstGeom>
          <a:noFill/>
        </p:spPr>
        <p:txBody>
          <a:bodyPr wrap="none" lIns="85090" tIns="34036" rIns="8509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0F172A"/>
                </a:solidFill>
              </a:rPr>
              <a:t>Modélisation Avancée</a:t>
            </a:r>
            <a:endParaRPr lang="en-US" sz="585" dirty="0"/>
          </a:p>
        </p:txBody>
      </p:sp>
      <p:sp>
        <p:nvSpPr>
          <p:cNvPr id="19" name="Text 14"/>
          <p:cNvSpPr/>
          <p:nvPr/>
        </p:nvSpPr>
        <p:spPr>
          <a:xfrm>
            <a:off x="4572000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F97316"/>
                </a:solidFill>
              </a:rPr>
              <a:t>Catalogues et Guides</a:t>
            </a:r>
            <a:endParaRPr lang="en-US" sz="1160" dirty="0"/>
          </a:p>
        </p:txBody>
      </p:sp>
      <p:sp>
        <p:nvSpPr>
          <p:cNvPr id="20" name="Shape 15"/>
          <p:cNvSpPr/>
          <p:nvPr/>
        </p:nvSpPr>
        <p:spPr>
          <a:xfrm>
            <a:off x="4572000" y="1678781"/>
            <a:ext cx="428625" cy="428625"/>
          </a:xfrm>
          <a:prstGeom prst="rect">
            <a:avLst/>
          </a:prstGeom>
          <a:solidFill>
            <a:srgbClr val="0F172A"/>
          </a:solidFill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1303" y="1807369"/>
            <a:ext cx="150019" cy="17145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143500" y="1678781"/>
            <a:ext cx="35718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0F172A"/>
                </a:solidFill>
              </a:rPr>
              <a:t>Catalogue des Structures Types</a:t>
            </a:r>
            <a:endParaRPr lang="en-US" sz="885" dirty="0"/>
          </a:p>
        </p:txBody>
      </p:sp>
      <p:sp>
        <p:nvSpPr>
          <p:cNvPr id="23" name="Text 17"/>
          <p:cNvSpPr/>
          <p:nvPr/>
        </p:nvSpPr>
        <p:spPr>
          <a:xfrm>
            <a:off x="5143500" y="1889522"/>
            <a:ext cx="3571875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Recueil de structures pré-dimensionnées validées par l'expérience. Permet un choix rapide en fonction du trafic et du sol.</a:t>
            </a:r>
            <a:endParaRPr lang="en-US" sz="780" dirty="0"/>
          </a:p>
        </p:txBody>
      </p:sp>
      <p:sp>
        <p:nvSpPr>
          <p:cNvPr id="24" name="Shape 18"/>
          <p:cNvSpPr/>
          <p:nvPr/>
        </p:nvSpPr>
        <p:spPr>
          <a:xfrm>
            <a:off x="5143500" y="2268141"/>
            <a:ext cx="958128" cy="144661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25" name="Text 19"/>
          <p:cNvSpPr/>
          <p:nvPr/>
        </p:nvSpPr>
        <p:spPr>
          <a:xfrm>
            <a:off x="5143500" y="2268141"/>
            <a:ext cx="958128" cy="144661"/>
          </a:xfrm>
          <a:prstGeom prst="rect">
            <a:avLst/>
          </a:prstGeom>
          <a:noFill/>
        </p:spPr>
        <p:txBody>
          <a:bodyPr wrap="none" lIns="85090" tIns="34036" rIns="8509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0F172A"/>
                </a:solidFill>
              </a:rPr>
              <a:t>Standardisation</a:t>
            </a:r>
            <a:endParaRPr lang="en-US" sz="585" dirty="0"/>
          </a:p>
        </p:txBody>
      </p:sp>
      <p:sp>
        <p:nvSpPr>
          <p:cNvPr id="26" name="Shape 20"/>
          <p:cNvSpPr/>
          <p:nvPr/>
        </p:nvSpPr>
        <p:spPr>
          <a:xfrm>
            <a:off x="4572000" y="2598539"/>
            <a:ext cx="428625" cy="428625"/>
          </a:xfrm>
          <a:prstGeom prst="rect">
            <a:avLst/>
          </a:prstGeom>
          <a:solidFill>
            <a:srgbClr val="0F172A"/>
          </a:solidFill>
        </p:spPr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2019" y="2727127"/>
            <a:ext cx="128588" cy="17145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143500" y="2598539"/>
            <a:ext cx="35718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0F172A"/>
                </a:solidFill>
              </a:rPr>
              <a:t>Guides Techniques (Cerema/IFSTTAR)</a:t>
            </a:r>
            <a:endParaRPr lang="en-US" sz="885" dirty="0"/>
          </a:p>
        </p:txBody>
      </p:sp>
      <p:sp>
        <p:nvSpPr>
          <p:cNvPr id="29" name="Text 22"/>
          <p:cNvSpPr/>
          <p:nvPr/>
        </p:nvSpPr>
        <p:spPr>
          <a:xfrm>
            <a:off x="5143500" y="2809280"/>
            <a:ext cx="3571875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155"/>
                </a:solidFill>
              </a:rPr>
              <a:t>Documentation normative définissant les paramètres de calcul, les lois de fatigue et les caractéristiques des matériaux.</a:t>
            </a:r>
            <a:endParaRPr lang="en-US" sz="780" dirty="0"/>
          </a:p>
        </p:txBody>
      </p:sp>
      <p:sp>
        <p:nvSpPr>
          <p:cNvPr id="30" name="Shape 23"/>
          <p:cNvSpPr/>
          <p:nvPr/>
        </p:nvSpPr>
        <p:spPr>
          <a:xfrm>
            <a:off x="5143500" y="3187898"/>
            <a:ext cx="1254928" cy="144661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31" name="Text 24"/>
          <p:cNvSpPr/>
          <p:nvPr/>
        </p:nvSpPr>
        <p:spPr>
          <a:xfrm>
            <a:off x="5143500" y="3187898"/>
            <a:ext cx="1254928" cy="144661"/>
          </a:xfrm>
          <a:prstGeom prst="rect">
            <a:avLst/>
          </a:prstGeom>
          <a:noFill/>
        </p:spPr>
        <p:txBody>
          <a:bodyPr wrap="none" lIns="85090" tIns="34036" rIns="8509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0F172A"/>
                </a:solidFill>
              </a:rPr>
              <a:t>Conformité Normative</a:t>
            </a:r>
            <a:endParaRPr lang="en-US" sz="58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0F172A"/>
          </a:solidFill>
        </p:spPr>
      </p:sp>
      <p:sp>
        <p:nvSpPr>
          <p:cNvPr id="4" name="Shape 1"/>
          <p:cNvSpPr/>
          <p:nvPr/>
        </p:nvSpPr>
        <p:spPr>
          <a:xfrm>
            <a:off x="521494" y="1493044"/>
            <a:ext cx="2157413" cy="2157413"/>
          </a:xfrm>
          <a:prstGeom prst="rect">
            <a:avLst/>
          </a:prstGeom>
          <a:solidFill>
            <a:srgbClr val="000000">
              <a:alpha val="0"/>
            </a:srgbClr>
          </a:solidFill>
          <a:ln w="9144">
            <a:solidFill>
              <a:srgbClr val="FFFFFF">
                <a:alpha val="10000"/>
              </a:srgbClr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575" y="2143125"/>
            <a:ext cx="857250" cy="85725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3200400" y="0"/>
            <a:ext cx="5943600" cy="5143500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7" name="Shape 3"/>
          <p:cNvSpPr/>
          <p:nvPr/>
        </p:nvSpPr>
        <p:spPr>
          <a:xfrm>
            <a:off x="3771900" y="435964"/>
            <a:ext cx="4800600" cy="822927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8" name="Shape 4"/>
          <p:cNvSpPr/>
          <p:nvPr/>
        </p:nvSpPr>
        <p:spPr>
          <a:xfrm>
            <a:off x="3771900" y="435964"/>
            <a:ext cx="71438" cy="822927"/>
          </a:xfrm>
          <a:prstGeom prst="rect">
            <a:avLst/>
          </a:prstGeom>
          <a:solidFill>
            <a:srgbClr val="F97316"/>
          </a:solidFill>
        </p:spPr>
      </p:sp>
      <p:sp>
        <p:nvSpPr>
          <p:cNvPr id="9" name="Text 5"/>
          <p:cNvSpPr/>
          <p:nvPr/>
        </p:nvSpPr>
        <p:spPr>
          <a:xfrm>
            <a:off x="3771900" y="435964"/>
            <a:ext cx="4800600" cy="822927"/>
          </a:xfrm>
          <a:prstGeom prst="rect">
            <a:avLst/>
          </a:prstGeom>
          <a:noFill/>
        </p:spPr>
        <p:txBody>
          <a:bodyPr wrap="square" lIns="212598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0F172A"/>
                </a:solidFill>
              </a:rPr>
              <a:t>L'Avenir du Dimensionnement</a:t>
            </a:r>
            <a:endParaRPr lang="en-US" sz="2435" dirty="0"/>
          </a:p>
        </p:txBody>
      </p:sp>
      <p:sp>
        <p:nvSpPr>
          <p:cNvPr id="10" name="Text 6"/>
          <p:cNvSpPr/>
          <p:nvPr/>
        </p:nvSpPr>
        <p:spPr>
          <a:xfrm>
            <a:off x="3771900" y="1616078"/>
            <a:ext cx="4800600" cy="6858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Le dimensionnement des chaussées évolue vers une approche plus durable et connectée, intégrant les défis climatiques et les nouvelles technologies de mobilité.</a:t>
            </a:r>
            <a:endParaRPr lang="en-US" sz="1050" dirty="0"/>
          </a:p>
        </p:txBody>
      </p:sp>
      <p:sp>
        <p:nvSpPr>
          <p:cNvPr id="11" name="Text 7"/>
          <p:cNvSpPr/>
          <p:nvPr/>
        </p:nvSpPr>
        <p:spPr>
          <a:xfrm>
            <a:off x="3771900" y="2709072"/>
            <a:ext cx="23288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0F172A"/>
                </a:solidFill>
              </a:rPr>
              <a:t>Routes Intelligentes</a:t>
            </a:r>
            <a:endParaRPr lang="en-US" sz="835" dirty="0"/>
          </a:p>
        </p:txBody>
      </p:sp>
      <p:sp>
        <p:nvSpPr>
          <p:cNvPr id="12" name="Text 8"/>
          <p:cNvSpPr/>
          <p:nvPr/>
        </p:nvSpPr>
        <p:spPr>
          <a:xfrm>
            <a:off x="3771900" y="2921598"/>
            <a:ext cx="232886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Intégration de capteurs pour le monitoring en temps réel des contraintes et de l'état de fatigue.</a:t>
            </a:r>
            <a:endParaRPr lang="en-US" sz="725" dirty="0"/>
          </a:p>
        </p:txBody>
      </p:sp>
      <p:sp>
        <p:nvSpPr>
          <p:cNvPr id="13" name="Text 9"/>
          <p:cNvSpPr/>
          <p:nvPr/>
        </p:nvSpPr>
        <p:spPr>
          <a:xfrm>
            <a:off x="6243638" y="2709072"/>
            <a:ext cx="23288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0F172A"/>
                </a:solidFill>
              </a:rPr>
              <a:t>Éco-Matériaux</a:t>
            </a:r>
            <a:endParaRPr lang="en-US" sz="835" dirty="0"/>
          </a:p>
        </p:txBody>
      </p:sp>
      <p:sp>
        <p:nvSpPr>
          <p:cNvPr id="14" name="Text 10"/>
          <p:cNvSpPr/>
          <p:nvPr/>
        </p:nvSpPr>
        <p:spPr>
          <a:xfrm>
            <a:off x="6243638" y="2921598"/>
            <a:ext cx="2328863" cy="42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Généralisation du recyclage et utilisation de liants biosourcés pour réduire l'empreinte carbone.</a:t>
            </a:r>
            <a:endParaRPr lang="en-US" sz="725" dirty="0"/>
          </a:p>
        </p:txBody>
      </p:sp>
      <p:sp>
        <p:nvSpPr>
          <p:cNvPr id="15" name="Text 11"/>
          <p:cNvSpPr/>
          <p:nvPr/>
        </p:nvSpPr>
        <p:spPr>
          <a:xfrm>
            <a:off x="3771900" y="3605919"/>
            <a:ext cx="23288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0F172A"/>
                </a:solidFill>
              </a:rPr>
              <a:t>Résilience</a:t>
            </a:r>
            <a:endParaRPr lang="en-US" sz="835" dirty="0"/>
          </a:p>
        </p:txBody>
      </p:sp>
      <p:sp>
        <p:nvSpPr>
          <p:cNvPr id="16" name="Text 12"/>
          <p:cNvSpPr/>
          <p:nvPr/>
        </p:nvSpPr>
        <p:spPr>
          <a:xfrm>
            <a:off x="3771900" y="3818446"/>
            <a:ext cx="2328863" cy="42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Adaptation des structures aux variations thermiques extrêmes et aux événements pluvieux intenses.</a:t>
            </a:r>
            <a:endParaRPr lang="en-US" sz="725" dirty="0"/>
          </a:p>
        </p:txBody>
      </p:sp>
      <p:sp>
        <p:nvSpPr>
          <p:cNvPr id="17" name="Text 13"/>
          <p:cNvSpPr/>
          <p:nvPr/>
        </p:nvSpPr>
        <p:spPr>
          <a:xfrm>
            <a:off x="6243638" y="3605919"/>
            <a:ext cx="23288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0F172A"/>
                </a:solidFill>
              </a:rPr>
              <a:t>Digitalisation</a:t>
            </a:r>
            <a:endParaRPr lang="en-US" sz="835" dirty="0"/>
          </a:p>
        </p:txBody>
      </p:sp>
      <p:sp>
        <p:nvSpPr>
          <p:cNvPr id="18" name="Text 14"/>
          <p:cNvSpPr/>
          <p:nvPr/>
        </p:nvSpPr>
        <p:spPr>
          <a:xfrm>
            <a:off x="6243638" y="3818446"/>
            <a:ext cx="2328863" cy="42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Utilisation du BIM et de jumeaux numériques pour optimiser le cycle de vie complet de l'infrastructure.</a:t>
            </a:r>
            <a:endParaRPr lang="en-US" sz="725" dirty="0"/>
          </a:p>
        </p:txBody>
      </p:sp>
      <p:sp>
        <p:nvSpPr>
          <p:cNvPr id="19" name="Text 15"/>
          <p:cNvSpPr/>
          <p:nvPr/>
        </p:nvSpPr>
        <p:spPr>
          <a:xfrm>
            <a:off x="3771900" y="4524198"/>
            <a:ext cx="4800600" cy="4679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F97316"/>
                </a:solidFill>
              </a:rPr>
              <a:t>Vers une infrastructure routière durable et performante.</a:t>
            </a:r>
            <a:endParaRPr lang="en-US" sz="119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5911</Words>
  <Application>WPS Presentation</Application>
  <PresentationFormat>On-screen Show (16:9)</PresentationFormat>
  <Paragraphs>282</Paragraphs>
  <Slides>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5" baseType="lpstr">
      <vt:lpstr>Arial</vt:lpstr>
      <vt:lpstr>SimSun</vt:lpstr>
      <vt:lpstr>Wingdings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Ridoine</cp:lastModifiedBy>
  <cp:revision>2</cp:revision>
  <dcterms:created xsi:type="dcterms:W3CDTF">2026-02-15T18:34:00Z</dcterms:created>
  <dcterms:modified xsi:type="dcterms:W3CDTF">2026-02-21T11:30:25Z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72DCFA6A7A084103998A3AC750DD53AB_12</vt:lpwstr>
  </property>
  <property fmtid="{D5CDD505-2E9C-101B-9397-08002B2CF9AE}" pid="3" name="KSOProductBuildVer">
    <vt:lpwstr>1033-12.2.0.23196</vt:lpwstr>
  </property>
</Properties>
</file>