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715000" cy="5143500"/>
          </a:xfrm>
          <a:prstGeom prst="rect">
            <a:avLst/>
          </a:prstGeom>
          <a:solidFill>
            <a:srgbClr val="38BDF8">
              <a:alpha val="5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571500" y="1568332"/>
            <a:ext cx="5143500" cy="1005818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5" name="Shape 2"/>
          <p:cNvSpPr/>
          <p:nvPr/>
        </p:nvSpPr>
        <p:spPr>
          <a:xfrm>
            <a:off x="571500" y="1568332"/>
            <a:ext cx="71438" cy="1005818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6" name="Text 3"/>
          <p:cNvSpPr/>
          <p:nvPr/>
        </p:nvSpPr>
        <p:spPr>
          <a:xfrm>
            <a:off x="571500" y="1568332"/>
            <a:ext cx="5143500" cy="1005818"/>
          </a:xfrm>
          <a:prstGeom prst="rect">
            <a:avLst/>
          </a:prstGeom>
          <a:noFill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95" b="1" dirty="0">
                <a:solidFill>
                  <a:srgbClr val="F8FAFC"/>
                </a:solidFill>
              </a:rPr>
              <a:t>Dimensionnement des Ponts</a:t>
            </a:r>
            <a:endParaRPr lang="en-US" sz="3295" dirty="0"/>
          </a:p>
        </p:txBody>
      </p:sp>
      <p:sp>
        <p:nvSpPr>
          <p:cNvPr id="7" name="Text 4"/>
          <p:cNvSpPr/>
          <p:nvPr/>
        </p:nvSpPr>
        <p:spPr>
          <a:xfrm>
            <a:off x="571500" y="2945625"/>
            <a:ext cx="514350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5" dirty="0">
                <a:solidFill>
                  <a:srgbClr val="38BDF8"/>
                </a:solidFill>
              </a:rPr>
              <a:t>Sécurité, Durabilité et Eurocodes</a:t>
            </a:r>
            <a:endParaRPr lang="en-US" sz="1705" dirty="0"/>
          </a:p>
        </p:txBody>
      </p:sp>
      <p:sp>
        <p:nvSpPr>
          <p:cNvPr id="10" name="Shape 6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11" name="Shape 7"/>
          <p:cNvSpPr/>
          <p:nvPr/>
        </p:nvSpPr>
        <p:spPr>
          <a:xfrm>
            <a:off x="5993606" y="1671638"/>
            <a:ext cx="2871788" cy="1800225"/>
          </a:xfrm>
          <a:prstGeom prst="rect">
            <a:avLst/>
          </a:prstGeom>
          <a:solidFill>
            <a:srgbClr val="000000">
              <a:alpha val="0"/>
            </a:srgbClr>
          </a:solidFill>
          <a:ln w="9144">
            <a:solidFill>
              <a:srgbClr val="38BDF8">
                <a:alpha val="2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F8FAFC"/>
                </a:solidFill>
              </a:rPr>
              <a:t>Eurocodes : Le Cadre Réglementaire du Calcul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28625" y="1285875"/>
            <a:ext cx="4071938" cy="1240613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07219" y="1434108"/>
            <a:ext cx="317227" cy="164306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8" name="Text 5"/>
          <p:cNvSpPr/>
          <p:nvPr/>
        </p:nvSpPr>
        <p:spPr>
          <a:xfrm>
            <a:off x="607219" y="1434108"/>
            <a:ext cx="317227" cy="164306"/>
          </a:xfrm>
          <a:prstGeom prst="rect">
            <a:avLst/>
          </a:prstGeom>
          <a:noFill/>
        </p:spPr>
        <p:txBody>
          <a:bodyPr wrap="none" lIns="68072" tIns="17018" rIns="68072" bIns="17018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F172A"/>
                </a:solidFill>
              </a:rPr>
              <a:t>EC 0</a:t>
            </a:r>
            <a:endParaRPr lang="en-US" sz="685" dirty="0"/>
          </a:p>
        </p:txBody>
      </p:sp>
      <p:sp>
        <p:nvSpPr>
          <p:cNvPr id="9" name="Text 6"/>
          <p:cNvSpPr/>
          <p:nvPr/>
        </p:nvSpPr>
        <p:spPr>
          <a:xfrm>
            <a:off x="1031602" y="1428750"/>
            <a:ext cx="930864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8FAFC"/>
                </a:solidFill>
              </a:rPr>
              <a:t>Bases de Calcul</a:t>
            </a:r>
            <a:endParaRPr lang="en-US" sz="940" dirty="0"/>
          </a:p>
        </p:txBody>
      </p:sp>
      <p:sp>
        <p:nvSpPr>
          <p:cNvPr id="10" name="Text 7"/>
          <p:cNvSpPr/>
          <p:nvPr/>
        </p:nvSpPr>
        <p:spPr>
          <a:xfrm>
            <a:off x="607219" y="1675209"/>
            <a:ext cx="3714750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Définit les principes de sécurité, durabilité et la méthode des états limites (ELU/ELS).</a:t>
            </a:r>
            <a:endParaRPr lang="en-US" sz="725" dirty="0"/>
          </a:p>
        </p:txBody>
      </p:sp>
      <p:sp>
        <p:nvSpPr>
          <p:cNvPr id="11" name="Shape 8"/>
          <p:cNvSpPr/>
          <p:nvPr/>
        </p:nvSpPr>
        <p:spPr>
          <a:xfrm>
            <a:off x="4643438" y="1285875"/>
            <a:ext cx="4071938" cy="1231097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822031" y="1434108"/>
            <a:ext cx="317227" cy="164306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13" name="Text 10"/>
          <p:cNvSpPr/>
          <p:nvPr/>
        </p:nvSpPr>
        <p:spPr>
          <a:xfrm>
            <a:off x="4822031" y="1434108"/>
            <a:ext cx="317227" cy="164306"/>
          </a:xfrm>
          <a:prstGeom prst="rect">
            <a:avLst/>
          </a:prstGeom>
          <a:noFill/>
        </p:spPr>
        <p:txBody>
          <a:bodyPr wrap="none" lIns="68072" tIns="17018" rIns="68072" bIns="17018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F172A"/>
                </a:solidFill>
              </a:rPr>
              <a:t>EC 1</a:t>
            </a:r>
            <a:endParaRPr lang="en-US" sz="685" dirty="0"/>
          </a:p>
        </p:txBody>
      </p:sp>
      <p:sp>
        <p:nvSpPr>
          <p:cNvPr id="14" name="Text 11"/>
          <p:cNvSpPr/>
          <p:nvPr/>
        </p:nvSpPr>
        <p:spPr>
          <a:xfrm>
            <a:off x="5246415" y="1428750"/>
            <a:ext cx="1525972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8FAFC"/>
                </a:solidFill>
              </a:rPr>
              <a:t>Actions sur les Structures</a:t>
            </a:r>
            <a:endParaRPr lang="en-US" sz="940" dirty="0"/>
          </a:p>
        </p:txBody>
      </p:sp>
      <p:sp>
        <p:nvSpPr>
          <p:cNvPr id="15" name="Text 12"/>
          <p:cNvSpPr/>
          <p:nvPr/>
        </p:nvSpPr>
        <p:spPr>
          <a:xfrm>
            <a:off x="4822031" y="1675209"/>
            <a:ext cx="3714750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Spécifie les charges de trafic, vent, neige, température et actions accidentelles.</a:t>
            </a:r>
            <a:endParaRPr lang="en-US" sz="725" dirty="0"/>
          </a:p>
        </p:txBody>
      </p:sp>
      <p:sp>
        <p:nvSpPr>
          <p:cNvPr id="16" name="Shape 13"/>
          <p:cNvSpPr/>
          <p:nvPr/>
        </p:nvSpPr>
        <p:spPr>
          <a:xfrm>
            <a:off x="428625" y="2659847"/>
            <a:ext cx="4071938" cy="1245384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07219" y="2812852"/>
            <a:ext cx="317227" cy="164306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18" name="Text 15"/>
          <p:cNvSpPr/>
          <p:nvPr/>
        </p:nvSpPr>
        <p:spPr>
          <a:xfrm>
            <a:off x="607219" y="2812852"/>
            <a:ext cx="317227" cy="164306"/>
          </a:xfrm>
          <a:prstGeom prst="rect">
            <a:avLst/>
          </a:prstGeom>
          <a:noFill/>
        </p:spPr>
        <p:txBody>
          <a:bodyPr wrap="none" lIns="68072" tIns="17018" rIns="68072" bIns="17018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F172A"/>
                </a:solidFill>
              </a:rPr>
              <a:t>EC 2</a:t>
            </a:r>
            <a:endParaRPr lang="en-US" sz="685" dirty="0"/>
          </a:p>
        </p:txBody>
      </p:sp>
      <p:sp>
        <p:nvSpPr>
          <p:cNvPr id="19" name="Text 16"/>
          <p:cNvSpPr/>
          <p:nvPr/>
        </p:nvSpPr>
        <p:spPr>
          <a:xfrm>
            <a:off x="1031602" y="2807494"/>
            <a:ext cx="12005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8FAFC"/>
                </a:solidFill>
              </a:rPr>
              <a:t>Structures en Béton</a:t>
            </a:r>
            <a:endParaRPr lang="en-US" sz="940" dirty="0"/>
          </a:p>
        </p:txBody>
      </p:sp>
      <p:sp>
        <p:nvSpPr>
          <p:cNvPr id="20" name="Text 17"/>
          <p:cNvSpPr/>
          <p:nvPr/>
        </p:nvSpPr>
        <p:spPr>
          <a:xfrm>
            <a:off x="607219" y="3053953"/>
            <a:ext cx="3714750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Règles pour le dimensionnement du béton armé et précontraint (tabliers, appuis).</a:t>
            </a:r>
            <a:endParaRPr lang="en-US" sz="725" dirty="0"/>
          </a:p>
        </p:txBody>
      </p:sp>
      <p:sp>
        <p:nvSpPr>
          <p:cNvPr id="21" name="Shape 18"/>
          <p:cNvSpPr/>
          <p:nvPr/>
        </p:nvSpPr>
        <p:spPr>
          <a:xfrm>
            <a:off x="4643438" y="2664619"/>
            <a:ext cx="4071938" cy="1235869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822031" y="2812852"/>
            <a:ext cx="317227" cy="164306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23" name="Text 20"/>
          <p:cNvSpPr/>
          <p:nvPr/>
        </p:nvSpPr>
        <p:spPr>
          <a:xfrm>
            <a:off x="4822031" y="2812852"/>
            <a:ext cx="317227" cy="164306"/>
          </a:xfrm>
          <a:prstGeom prst="rect">
            <a:avLst/>
          </a:prstGeom>
          <a:noFill/>
        </p:spPr>
        <p:txBody>
          <a:bodyPr wrap="none" lIns="68072" tIns="17018" rIns="68072" bIns="17018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F172A"/>
                </a:solidFill>
              </a:rPr>
              <a:t>EC 3</a:t>
            </a:r>
            <a:endParaRPr lang="en-US" sz="685" dirty="0"/>
          </a:p>
        </p:txBody>
      </p:sp>
      <p:sp>
        <p:nvSpPr>
          <p:cNvPr id="24" name="Text 21"/>
          <p:cNvSpPr/>
          <p:nvPr/>
        </p:nvSpPr>
        <p:spPr>
          <a:xfrm>
            <a:off x="5246415" y="2807494"/>
            <a:ext cx="1143419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8FAFC"/>
                </a:solidFill>
              </a:rPr>
              <a:t>Structures en Acier</a:t>
            </a:r>
            <a:endParaRPr lang="en-US" sz="940" dirty="0"/>
          </a:p>
        </p:txBody>
      </p:sp>
      <p:sp>
        <p:nvSpPr>
          <p:cNvPr id="25" name="Text 22"/>
          <p:cNvSpPr/>
          <p:nvPr/>
        </p:nvSpPr>
        <p:spPr>
          <a:xfrm>
            <a:off x="4822031" y="3053953"/>
            <a:ext cx="3714750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Calcul des ponts métalliques et des charpentes mixtes acier-béton.</a:t>
            </a:r>
            <a:endParaRPr lang="en-US" sz="725" dirty="0"/>
          </a:p>
        </p:txBody>
      </p:sp>
      <p:sp>
        <p:nvSpPr>
          <p:cNvPr id="26" name="Shape 23"/>
          <p:cNvSpPr/>
          <p:nvPr/>
        </p:nvSpPr>
        <p:spPr>
          <a:xfrm>
            <a:off x="428625" y="4043363"/>
            <a:ext cx="4071938" cy="1100138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607219" y="4191595"/>
            <a:ext cx="317227" cy="164306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28" name="Text 25"/>
          <p:cNvSpPr/>
          <p:nvPr/>
        </p:nvSpPr>
        <p:spPr>
          <a:xfrm>
            <a:off x="607219" y="4191595"/>
            <a:ext cx="317227" cy="164306"/>
          </a:xfrm>
          <a:prstGeom prst="rect">
            <a:avLst/>
          </a:prstGeom>
          <a:noFill/>
        </p:spPr>
        <p:txBody>
          <a:bodyPr wrap="none" lIns="68072" tIns="17018" rIns="68072" bIns="17018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F172A"/>
                </a:solidFill>
              </a:rPr>
              <a:t>EC 7</a:t>
            </a:r>
            <a:endParaRPr lang="en-US" sz="685" dirty="0"/>
          </a:p>
        </p:txBody>
      </p:sp>
      <p:sp>
        <p:nvSpPr>
          <p:cNvPr id="29" name="Text 26"/>
          <p:cNvSpPr/>
          <p:nvPr/>
        </p:nvSpPr>
        <p:spPr>
          <a:xfrm>
            <a:off x="1031602" y="4186238"/>
            <a:ext cx="12421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8FAFC"/>
                </a:solidFill>
              </a:rPr>
              <a:t>Calcul Géotechnique</a:t>
            </a:r>
            <a:endParaRPr lang="en-US" sz="940" dirty="0"/>
          </a:p>
        </p:txBody>
      </p:sp>
      <p:sp>
        <p:nvSpPr>
          <p:cNvPr id="30" name="Text 27"/>
          <p:cNvSpPr/>
          <p:nvPr/>
        </p:nvSpPr>
        <p:spPr>
          <a:xfrm>
            <a:off x="607219" y="4432697"/>
            <a:ext cx="3714750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Normes pour le dimensionnement des fondations superficielles et profondes.</a:t>
            </a:r>
            <a:endParaRPr lang="en-US" sz="725" dirty="0"/>
          </a:p>
        </p:txBody>
      </p:sp>
      <p:sp>
        <p:nvSpPr>
          <p:cNvPr id="31" name="Shape 28"/>
          <p:cNvSpPr/>
          <p:nvPr/>
        </p:nvSpPr>
        <p:spPr>
          <a:xfrm>
            <a:off x="4643438" y="4043363"/>
            <a:ext cx="4071938" cy="1100138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822031" y="4201111"/>
            <a:ext cx="317227" cy="164306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33" name="Text 30"/>
          <p:cNvSpPr/>
          <p:nvPr/>
        </p:nvSpPr>
        <p:spPr>
          <a:xfrm>
            <a:off x="4822031" y="4201111"/>
            <a:ext cx="317227" cy="164306"/>
          </a:xfrm>
          <a:prstGeom prst="rect">
            <a:avLst/>
          </a:prstGeom>
          <a:noFill/>
        </p:spPr>
        <p:txBody>
          <a:bodyPr wrap="none" lIns="68072" tIns="17018" rIns="68072" bIns="17018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F172A"/>
                </a:solidFill>
              </a:rPr>
              <a:t>EC 8</a:t>
            </a:r>
            <a:endParaRPr lang="en-US" sz="685" dirty="0"/>
          </a:p>
        </p:txBody>
      </p:sp>
      <p:sp>
        <p:nvSpPr>
          <p:cNvPr id="34" name="Text 31"/>
          <p:cNvSpPr/>
          <p:nvPr/>
        </p:nvSpPr>
        <p:spPr>
          <a:xfrm>
            <a:off x="5246415" y="4195753"/>
            <a:ext cx="944231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8FAFC"/>
                </a:solidFill>
              </a:rPr>
              <a:t>Calcul Sismique</a:t>
            </a:r>
            <a:endParaRPr lang="en-US" sz="940" dirty="0"/>
          </a:p>
        </p:txBody>
      </p:sp>
      <p:sp>
        <p:nvSpPr>
          <p:cNvPr id="35" name="Text 32"/>
          <p:cNvSpPr/>
          <p:nvPr/>
        </p:nvSpPr>
        <p:spPr>
          <a:xfrm>
            <a:off x="4822031" y="4442213"/>
            <a:ext cx="3714750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Dispositions pour la résistance des ponts aux tremblements de terre.</a:t>
            </a:r>
            <a:endParaRPr lang="en-US" sz="7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F8FAFC"/>
                </a:solidFill>
              </a:rPr>
              <a:t>Identification et Quantification des Charges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97484"/>
            <a:ext cx="192881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28663" y="1285875"/>
            <a:ext cx="100955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F8FAFC"/>
                </a:solidFill>
              </a:rPr>
              <a:t>Permanentes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28625" y="1737717"/>
            <a:ext cx="25717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38BDF8"/>
                </a:solidFill>
              </a:rPr>
              <a:t>Poids Propre</a:t>
            </a:r>
            <a:endParaRPr lang="en-US" sz="785" dirty="0"/>
          </a:p>
        </p:txBody>
      </p:sp>
      <p:sp>
        <p:nvSpPr>
          <p:cNvPr id="9" name="Text 5"/>
          <p:cNvSpPr/>
          <p:nvPr/>
        </p:nvSpPr>
        <p:spPr>
          <a:xfrm>
            <a:off x="428625" y="1928813"/>
            <a:ext cx="2571750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Poids de la structure porteuse (béton, acier) et des éléments secondaires.</a:t>
            </a:r>
            <a:endParaRPr lang="en-US" sz="725" dirty="0"/>
          </a:p>
        </p:txBody>
      </p:sp>
      <p:sp>
        <p:nvSpPr>
          <p:cNvPr id="10" name="Shape 6"/>
          <p:cNvSpPr/>
          <p:nvPr/>
        </p:nvSpPr>
        <p:spPr>
          <a:xfrm>
            <a:off x="428625" y="2244533"/>
            <a:ext cx="230442" cy="150019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428625" y="2244533"/>
            <a:ext cx="230442" cy="150019"/>
          </a:xfrm>
          <a:prstGeom prst="rect">
            <a:avLst/>
          </a:prstGeom>
          <a:noFill/>
        </p:spPr>
        <p:txBody>
          <a:bodyPr wrap="square" lIns="68072" tIns="17018" rIns="68072" bIns="17018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535" b="1" dirty="0">
                <a:solidFill>
                  <a:srgbClr val="38BDF8"/>
                </a:solidFill>
              </a:rPr>
              <a:t>G1</a:t>
            </a:r>
            <a:endParaRPr lang="en-US" sz="535" dirty="0"/>
          </a:p>
        </p:txBody>
      </p:sp>
      <p:sp>
        <p:nvSpPr>
          <p:cNvPr id="12" name="Text 8"/>
          <p:cNvSpPr/>
          <p:nvPr/>
        </p:nvSpPr>
        <p:spPr>
          <a:xfrm>
            <a:off x="428625" y="2523139"/>
            <a:ext cx="25717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38BDF8"/>
                </a:solidFill>
              </a:rPr>
              <a:t>Équipements</a:t>
            </a:r>
            <a:endParaRPr lang="en-US" sz="785" dirty="0"/>
          </a:p>
        </p:txBody>
      </p:sp>
      <p:sp>
        <p:nvSpPr>
          <p:cNvPr id="13" name="Text 9"/>
          <p:cNvSpPr/>
          <p:nvPr/>
        </p:nvSpPr>
        <p:spPr>
          <a:xfrm>
            <a:off x="428625" y="2714234"/>
            <a:ext cx="2571750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Revêtements, garde-corps, corniches, dispositifs de retenue et canalisations.</a:t>
            </a:r>
            <a:endParaRPr lang="en-US" sz="725" dirty="0"/>
          </a:p>
        </p:txBody>
      </p:sp>
      <p:sp>
        <p:nvSpPr>
          <p:cNvPr id="14" name="Shape 10"/>
          <p:cNvSpPr/>
          <p:nvPr/>
        </p:nvSpPr>
        <p:spPr>
          <a:xfrm>
            <a:off x="428625" y="3029955"/>
            <a:ext cx="230442" cy="150019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28625" y="3029955"/>
            <a:ext cx="230442" cy="150019"/>
          </a:xfrm>
          <a:prstGeom prst="rect">
            <a:avLst/>
          </a:prstGeom>
          <a:noFill/>
        </p:spPr>
        <p:txBody>
          <a:bodyPr wrap="square" lIns="68072" tIns="17018" rIns="68072" bIns="17018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535" b="1" dirty="0">
                <a:solidFill>
                  <a:srgbClr val="38BDF8"/>
                </a:solidFill>
              </a:rPr>
              <a:t>G2</a:t>
            </a:r>
            <a:endParaRPr lang="en-US" sz="535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297484"/>
            <a:ext cx="214313" cy="17145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607594" y="1285875"/>
            <a:ext cx="72553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F8FAFC"/>
                </a:solidFill>
              </a:rPr>
              <a:t>Variables</a:t>
            </a:r>
            <a:endParaRPr lang="en-US" sz="1050" dirty="0"/>
          </a:p>
        </p:txBody>
      </p:sp>
      <p:sp>
        <p:nvSpPr>
          <p:cNvPr id="18" name="Text 13"/>
          <p:cNvSpPr/>
          <p:nvPr/>
        </p:nvSpPr>
        <p:spPr>
          <a:xfrm>
            <a:off x="3286125" y="1737717"/>
            <a:ext cx="25717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38BDF8"/>
                </a:solidFill>
              </a:rPr>
              <a:t>Trafic Routier</a:t>
            </a:r>
            <a:endParaRPr lang="en-US" sz="785" dirty="0"/>
          </a:p>
        </p:txBody>
      </p:sp>
      <p:sp>
        <p:nvSpPr>
          <p:cNvPr id="19" name="Text 14"/>
          <p:cNvSpPr/>
          <p:nvPr/>
        </p:nvSpPr>
        <p:spPr>
          <a:xfrm>
            <a:off x="3286125" y="1928813"/>
            <a:ext cx="2571750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Modèles de charge LM1 (tandems), LM2 (essieu seul) et effets dynamiques.</a:t>
            </a:r>
            <a:endParaRPr lang="en-US" sz="725" dirty="0"/>
          </a:p>
        </p:txBody>
      </p:sp>
      <p:sp>
        <p:nvSpPr>
          <p:cNvPr id="20" name="Shape 15"/>
          <p:cNvSpPr/>
          <p:nvPr/>
        </p:nvSpPr>
        <p:spPr>
          <a:xfrm>
            <a:off x="3286125" y="2244533"/>
            <a:ext cx="236107" cy="150019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3286125" y="2244533"/>
            <a:ext cx="236107" cy="150019"/>
          </a:xfrm>
          <a:prstGeom prst="rect">
            <a:avLst/>
          </a:prstGeom>
          <a:noFill/>
        </p:spPr>
        <p:txBody>
          <a:bodyPr wrap="square" lIns="68072" tIns="17018" rIns="68072" bIns="17018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535" b="1" dirty="0">
                <a:solidFill>
                  <a:srgbClr val="38BDF8"/>
                </a:solidFill>
              </a:rPr>
              <a:t>Q1</a:t>
            </a:r>
            <a:endParaRPr lang="en-US" sz="535" dirty="0"/>
          </a:p>
        </p:txBody>
      </p:sp>
      <p:sp>
        <p:nvSpPr>
          <p:cNvPr id="22" name="Text 17"/>
          <p:cNvSpPr/>
          <p:nvPr/>
        </p:nvSpPr>
        <p:spPr>
          <a:xfrm>
            <a:off x="3286125" y="2523139"/>
            <a:ext cx="25717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38BDF8"/>
                </a:solidFill>
              </a:rPr>
              <a:t>Climatiques</a:t>
            </a:r>
            <a:endParaRPr lang="en-US" sz="785" dirty="0"/>
          </a:p>
        </p:txBody>
      </p:sp>
      <p:sp>
        <p:nvSpPr>
          <p:cNvPr id="23" name="Text 18"/>
          <p:cNvSpPr/>
          <p:nvPr/>
        </p:nvSpPr>
        <p:spPr>
          <a:xfrm>
            <a:off x="3286125" y="2714234"/>
            <a:ext cx="2571750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Action du vent, variations de température (dilatation) et charges de neige.</a:t>
            </a:r>
            <a:endParaRPr lang="en-US" sz="725" dirty="0"/>
          </a:p>
        </p:txBody>
      </p:sp>
      <p:sp>
        <p:nvSpPr>
          <p:cNvPr id="24" name="Shape 19"/>
          <p:cNvSpPr/>
          <p:nvPr/>
        </p:nvSpPr>
        <p:spPr>
          <a:xfrm>
            <a:off x="3286125" y="3029955"/>
            <a:ext cx="536758" cy="150019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3286125" y="3029955"/>
            <a:ext cx="536758" cy="150019"/>
          </a:xfrm>
          <a:prstGeom prst="rect">
            <a:avLst/>
          </a:prstGeom>
          <a:noFill/>
        </p:spPr>
        <p:txBody>
          <a:bodyPr wrap="square" lIns="68072" tIns="17018" rIns="68072" bIns="17018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535" b="1" dirty="0">
                <a:solidFill>
                  <a:srgbClr val="38BDF8"/>
                </a:solidFill>
              </a:rPr>
              <a:t>Q2, Q3, Q4</a:t>
            </a:r>
            <a:endParaRPr lang="en-US" sz="535" dirty="0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5" y="1297484"/>
            <a:ext cx="171450" cy="17145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6422231" y="1285875"/>
            <a:ext cx="1073432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F8FAFC"/>
                </a:solidFill>
              </a:rPr>
              <a:t>Accidentelles</a:t>
            </a:r>
            <a:endParaRPr lang="en-US" sz="1050" dirty="0"/>
          </a:p>
        </p:txBody>
      </p:sp>
      <p:sp>
        <p:nvSpPr>
          <p:cNvPr id="28" name="Text 22"/>
          <p:cNvSpPr/>
          <p:nvPr/>
        </p:nvSpPr>
        <p:spPr>
          <a:xfrm>
            <a:off x="6143625" y="1737717"/>
            <a:ext cx="25717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38BDF8"/>
                </a:solidFill>
              </a:rPr>
              <a:t>Séisme</a:t>
            </a:r>
            <a:endParaRPr lang="en-US" sz="785" dirty="0"/>
          </a:p>
        </p:txBody>
      </p:sp>
      <p:sp>
        <p:nvSpPr>
          <p:cNvPr id="29" name="Text 23"/>
          <p:cNvSpPr/>
          <p:nvPr/>
        </p:nvSpPr>
        <p:spPr>
          <a:xfrm>
            <a:off x="6143625" y="1928813"/>
            <a:ext cx="2571750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Forces d'inertie horizontales et verticales selon la zone de sismicité.</a:t>
            </a:r>
            <a:endParaRPr lang="en-US" sz="725" dirty="0"/>
          </a:p>
        </p:txBody>
      </p:sp>
      <p:sp>
        <p:nvSpPr>
          <p:cNvPr id="30" name="Shape 24"/>
          <p:cNvSpPr/>
          <p:nvPr/>
        </p:nvSpPr>
        <p:spPr>
          <a:xfrm>
            <a:off x="6143625" y="2244533"/>
            <a:ext cx="227763" cy="150019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6143625" y="2244533"/>
            <a:ext cx="227763" cy="150019"/>
          </a:xfrm>
          <a:prstGeom prst="rect">
            <a:avLst/>
          </a:prstGeom>
          <a:noFill/>
        </p:spPr>
        <p:txBody>
          <a:bodyPr wrap="square" lIns="68072" tIns="17018" rIns="68072" bIns="17018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535" b="1" dirty="0">
                <a:solidFill>
                  <a:srgbClr val="38BDF8"/>
                </a:solidFill>
              </a:rPr>
              <a:t>A1</a:t>
            </a:r>
            <a:endParaRPr lang="en-US" sz="535" dirty="0"/>
          </a:p>
        </p:txBody>
      </p:sp>
      <p:sp>
        <p:nvSpPr>
          <p:cNvPr id="32" name="Text 26"/>
          <p:cNvSpPr/>
          <p:nvPr/>
        </p:nvSpPr>
        <p:spPr>
          <a:xfrm>
            <a:off x="6143625" y="2523139"/>
            <a:ext cx="25717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38BDF8"/>
                </a:solidFill>
              </a:rPr>
              <a:t>Chocs</a:t>
            </a:r>
            <a:endParaRPr lang="en-US" sz="785" dirty="0"/>
          </a:p>
        </p:txBody>
      </p:sp>
      <p:sp>
        <p:nvSpPr>
          <p:cNvPr id="33" name="Text 27"/>
          <p:cNvSpPr/>
          <p:nvPr/>
        </p:nvSpPr>
        <p:spPr>
          <a:xfrm>
            <a:off x="6143625" y="2714234"/>
            <a:ext cx="2571750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Impacts de véhicules sur les piles ou de bateaux sur les appuis en rivière.</a:t>
            </a:r>
            <a:endParaRPr lang="en-US" sz="725" dirty="0"/>
          </a:p>
        </p:txBody>
      </p:sp>
      <p:sp>
        <p:nvSpPr>
          <p:cNvPr id="34" name="Shape 28"/>
          <p:cNvSpPr/>
          <p:nvPr/>
        </p:nvSpPr>
        <p:spPr>
          <a:xfrm>
            <a:off x="6143625" y="3029955"/>
            <a:ext cx="227763" cy="150019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35" name="Text 29"/>
          <p:cNvSpPr/>
          <p:nvPr/>
        </p:nvSpPr>
        <p:spPr>
          <a:xfrm>
            <a:off x="6143625" y="3029955"/>
            <a:ext cx="227763" cy="150019"/>
          </a:xfrm>
          <a:prstGeom prst="rect">
            <a:avLst/>
          </a:prstGeom>
          <a:noFill/>
        </p:spPr>
        <p:txBody>
          <a:bodyPr wrap="square" lIns="68072" tIns="17018" rIns="68072" bIns="17018" rtlCol="0" anchor="t">
            <a:spAutoFit/>
          </a:bodyPr>
          <a:lstStyle/>
          <a:p>
            <a:pPr marL="0" indent="0" algn="l">
              <a:lnSpc>
                <a:spcPts val="700"/>
              </a:lnSpc>
              <a:buNone/>
            </a:pPr>
            <a:r>
              <a:rPr lang="en-US" sz="535" b="1" dirty="0">
                <a:solidFill>
                  <a:srgbClr val="38BDF8"/>
                </a:solidFill>
              </a:rPr>
              <a:t>A2</a:t>
            </a:r>
            <a:endParaRPr lang="en-US" sz="53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F8FAFC"/>
                </a:solidFill>
              </a:rPr>
              <a:t>États Limites : Sécurité et Aptitude au Service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317129"/>
            <a:ext cx="171450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7231" y="1285875"/>
            <a:ext cx="988935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70" dirty="0">
                <a:solidFill>
                  <a:srgbClr val="38BDF8"/>
                </a:solidFill>
              </a:rPr>
              <a:t>ELU (Ultime)</a:t>
            </a:r>
            <a:endParaRPr lang="en-US" sz="1270" dirty="0"/>
          </a:p>
        </p:txBody>
      </p:sp>
      <p:sp>
        <p:nvSpPr>
          <p:cNvPr id="8" name="Text 4"/>
          <p:cNvSpPr/>
          <p:nvPr/>
        </p:nvSpPr>
        <p:spPr>
          <a:xfrm>
            <a:off x="428625" y="1662708"/>
            <a:ext cx="399692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8FAFC"/>
                </a:solidFill>
              </a:rPr>
              <a:t>Garantir la sécurité structurale et prévenir l'effondrement.</a:t>
            </a:r>
            <a:endParaRPr lang="en-US" sz="885" dirty="0"/>
          </a:p>
        </p:txBody>
      </p:sp>
      <p:sp>
        <p:nvSpPr>
          <p:cNvPr id="9" name="Text 5"/>
          <p:cNvSpPr/>
          <p:nvPr/>
        </p:nvSpPr>
        <p:spPr>
          <a:xfrm>
            <a:off x="428625" y="2016323"/>
            <a:ext cx="3996928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kern="0" spc="1" dirty="0">
                <a:solidFill>
                  <a:srgbClr val="E2E8F0"/>
                </a:solidFill>
              </a:rPr>
              <a:t>Vérifications Clés</a:t>
            </a:r>
            <a:endParaRPr lang="en-US" sz="685" dirty="0"/>
          </a:p>
        </p:txBody>
      </p:sp>
      <p:sp>
        <p:nvSpPr>
          <p:cNvPr id="10" name="Text 6"/>
          <p:cNvSpPr/>
          <p:nvPr/>
        </p:nvSpPr>
        <p:spPr>
          <a:xfrm>
            <a:off x="428625" y="2266355"/>
            <a:ext cx="107156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38BDF8"/>
                </a:solidFill>
              </a:rPr>
              <a:t></a:t>
            </a:r>
            <a:endParaRPr lang="en-US" sz="735" dirty="0"/>
          </a:p>
        </p:txBody>
      </p:sp>
      <p:sp>
        <p:nvSpPr>
          <p:cNvPr id="11" name="Text 7"/>
          <p:cNvSpPr/>
          <p:nvPr/>
        </p:nvSpPr>
        <p:spPr>
          <a:xfrm>
            <a:off x="642938" y="2268141"/>
            <a:ext cx="631692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94A3B8"/>
                </a:solidFill>
              </a:rPr>
              <a:t>Résistance :</a:t>
            </a:r>
            <a:endParaRPr lang="en-US" sz="735" dirty="0"/>
          </a:p>
        </p:txBody>
      </p:sp>
      <p:sp>
        <p:nvSpPr>
          <p:cNvPr id="12" name="Text 8"/>
          <p:cNvSpPr/>
          <p:nvPr/>
        </p:nvSpPr>
        <p:spPr>
          <a:xfrm>
            <a:off x="642938" y="2268141"/>
            <a:ext cx="3413261" cy="2964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Non-dépassement de la capacité portante des sections (béton, acier).</a:t>
            </a:r>
            <a:endParaRPr lang="en-US" sz="780" dirty="0"/>
          </a:p>
        </p:txBody>
      </p:sp>
      <p:sp>
        <p:nvSpPr>
          <p:cNvPr id="13" name="Text 9"/>
          <p:cNvSpPr/>
          <p:nvPr/>
        </p:nvSpPr>
        <p:spPr>
          <a:xfrm>
            <a:off x="428625" y="2652117"/>
            <a:ext cx="107156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38BDF8"/>
                </a:solidFill>
              </a:rPr>
              <a:t></a:t>
            </a:r>
            <a:endParaRPr lang="en-US" sz="735" dirty="0"/>
          </a:p>
        </p:txBody>
      </p:sp>
      <p:sp>
        <p:nvSpPr>
          <p:cNvPr id="14" name="Text 10"/>
          <p:cNvSpPr/>
          <p:nvPr/>
        </p:nvSpPr>
        <p:spPr>
          <a:xfrm>
            <a:off x="642938" y="2653903"/>
            <a:ext cx="532377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94A3B8"/>
                </a:solidFill>
              </a:rPr>
              <a:t>Équilibre :</a:t>
            </a:r>
            <a:endParaRPr lang="en-US" sz="735" dirty="0"/>
          </a:p>
        </p:txBody>
      </p:sp>
      <p:sp>
        <p:nvSpPr>
          <p:cNvPr id="15" name="Text 11"/>
          <p:cNvSpPr/>
          <p:nvPr/>
        </p:nvSpPr>
        <p:spPr>
          <a:xfrm>
            <a:off x="1175314" y="2653903"/>
            <a:ext cx="3119335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Stabilité d'ensemble contre le renversement ou le glissement.</a:t>
            </a:r>
            <a:endParaRPr lang="en-US" sz="780" dirty="0"/>
          </a:p>
        </p:txBody>
      </p:sp>
      <p:sp>
        <p:nvSpPr>
          <p:cNvPr id="16" name="Text 12"/>
          <p:cNvSpPr/>
          <p:nvPr/>
        </p:nvSpPr>
        <p:spPr>
          <a:xfrm>
            <a:off x="428625" y="2887861"/>
            <a:ext cx="107156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38BDF8"/>
                </a:solidFill>
              </a:rPr>
              <a:t></a:t>
            </a:r>
            <a:endParaRPr lang="en-US" sz="735" dirty="0"/>
          </a:p>
        </p:txBody>
      </p:sp>
      <p:sp>
        <p:nvSpPr>
          <p:cNvPr id="17" name="Text 13"/>
          <p:cNvSpPr/>
          <p:nvPr/>
        </p:nvSpPr>
        <p:spPr>
          <a:xfrm>
            <a:off x="642938" y="2889647"/>
            <a:ext cx="1016282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94A3B8"/>
                </a:solidFill>
              </a:rPr>
              <a:t>Stabilité de forme :</a:t>
            </a:r>
            <a:endParaRPr lang="en-US" sz="735" dirty="0"/>
          </a:p>
        </p:txBody>
      </p:sp>
      <p:sp>
        <p:nvSpPr>
          <p:cNvPr id="18" name="Text 14"/>
          <p:cNvSpPr/>
          <p:nvPr/>
        </p:nvSpPr>
        <p:spPr>
          <a:xfrm>
            <a:off x="1659220" y="2889647"/>
            <a:ext cx="2359279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Résistance au flambement et au déversement.</a:t>
            </a:r>
            <a:endParaRPr lang="en-US" sz="780" dirty="0"/>
          </a:p>
        </p:txBody>
      </p:sp>
      <p:sp>
        <p:nvSpPr>
          <p:cNvPr id="19" name="Shape 15"/>
          <p:cNvSpPr/>
          <p:nvPr/>
        </p:nvSpPr>
        <p:spPr>
          <a:xfrm>
            <a:off x="428625" y="3252192"/>
            <a:ext cx="3996928" cy="687586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/>
            </a:solidFill>
            <a:prstDash val="dash"/>
          </a:ln>
        </p:spPr>
      </p:sp>
      <p:sp>
        <p:nvSpPr>
          <p:cNvPr id="20" name="Text 16"/>
          <p:cNvSpPr/>
          <p:nvPr/>
        </p:nvSpPr>
        <p:spPr>
          <a:xfrm>
            <a:off x="535781" y="3359348"/>
            <a:ext cx="1454786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94A3B8"/>
                </a:solidFill>
              </a:rPr>
              <a:t>Combinaison Fondamentale :</a:t>
            </a:r>
            <a:endParaRPr lang="en-US" sz="685" dirty="0"/>
          </a:p>
        </p:txBody>
      </p:sp>
      <p:sp>
        <p:nvSpPr>
          <p:cNvPr id="21" name="Text 17"/>
          <p:cNvSpPr/>
          <p:nvPr/>
        </p:nvSpPr>
        <p:spPr>
          <a:xfrm>
            <a:off x="535781" y="3530798"/>
            <a:ext cx="3782616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8FAFC"/>
                </a:solidFill>
              </a:rPr>
              <a:t>1.35 G + 1.50 Q</a:t>
            </a:r>
            <a:endParaRPr lang="en-US" sz="685" dirty="0"/>
          </a:p>
        </p:txBody>
      </p:sp>
      <p:sp>
        <p:nvSpPr>
          <p:cNvPr id="22" name="Text 18"/>
          <p:cNvSpPr/>
          <p:nvPr/>
        </p:nvSpPr>
        <p:spPr>
          <a:xfrm>
            <a:off x="535781" y="3702248"/>
            <a:ext cx="3782616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620" dirty="0">
                <a:solidFill>
                  <a:srgbClr val="94A3B8"/>
                </a:solidFill>
              </a:rPr>
              <a:t>Coefficients de sécurité majorateurs pour couvrir les incertitudes.</a:t>
            </a:r>
            <a:endParaRPr lang="en-US" sz="62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447" y="1317129"/>
            <a:ext cx="171450" cy="17145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4997053" y="1285875"/>
            <a:ext cx="998702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70" dirty="0">
                <a:solidFill>
                  <a:srgbClr val="38BDF8"/>
                </a:solidFill>
              </a:rPr>
              <a:t>ELS (Service)</a:t>
            </a:r>
            <a:endParaRPr lang="en-US" sz="1270" dirty="0"/>
          </a:p>
        </p:txBody>
      </p:sp>
      <p:sp>
        <p:nvSpPr>
          <p:cNvPr id="25" name="Text 20"/>
          <p:cNvSpPr/>
          <p:nvPr/>
        </p:nvSpPr>
        <p:spPr>
          <a:xfrm>
            <a:off x="4718447" y="1662708"/>
            <a:ext cx="399692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8FAFC"/>
                </a:solidFill>
              </a:rPr>
              <a:t>Assurer le confort des usagers et la durabilité de l'ouvrage.</a:t>
            </a:r>
            <a:endParaRPr lang="en-US" sz="885" dirty="0"/>
          </a:p>
        </p:txBody>
      </p:sp>
      <p:sp>
        <p:nvSpPr>
          <p:cNvPr id="26" name="Text 21"/>
          <p:cNvSpPr/>
          <p:nvPr/>
        </p:nvSpPr>
        <p:spPr>
          <a:xfrm>
            <a:off x="4718447" y="2016323"/>
            <a:ext cx="3996928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kern="0" spc="1" dirty="0">
                <a:solidFill>
                  <a:srgbClr val="E2E8F0"/>
                </a:solidFill>
              </a:rPr>
              <a:t>Vérifications Clés</a:t>
            </a:r>
            <a:endParaRPr lang="en-US" sz="685" dirty="0"/>
          </a:p>
        </p:txBody>
      </p:sp>
      <p:sp>
        <p:nvSpPr>
          <p:cNvPr id="27" name="Text 22"/>
          <p:cNvSpPr/>
          <p:nvPr/>
        </p:nvSpPr>
        <p:spPr>
          <a:xfrm>
            <a:off x="4718447" y="2266355"/>
            <a:ext cx="107156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38BDF8"/>
                </a:solidFill>
              </a:rPr>
              <a:t></a:t>
            </a:r>
            <a:endParaRPr lang="en-US" sz="735" dirty="0"/>
          </a:p>
        </p:txBody>
      </p:sp>
      <p:sp>
        <p:nvSpPr>
          <p:cNvPr id="28" name="Text 23"/>
          <p:cNvSpPr/>
          <p:nvPr/>
        </p:nvSpPr>
        <p:spPr>
          <a:xfrm>
            <a:off x="4932759" y="2268141"/>
            <a:ext cx="653988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94A3B8"/>
                </a:solidFill>
              </a:rPr>
              <a:t>Fissuration :</a:t>
            </a:r>
            <a:endParaRPr lang="en-US" sz="735" dirty="0"/>
          </a:p>
        </p:txBody>
      </p:sp>
      <p:sp>
        <p:nvSpPr>
          <p:cNvPr id="29" name="Text 24"/>
          <p:cNvSpPr/>
          <p:nvPr/>
        </p:nvSpPr>
        <p:spPr>
          <a:xfrm>
            <a:off x="4932759" y="2268141"/>
            <a:ext cx="3442088" cy="2964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Limitation de l'ouverture des fissures pour protéger les armatures.</a:t>
            </a:r>
            <a:endParaRPr lang="en-US" sz="780" dirty="0"/>
          </a:p>
        </p:txBody>
      </p:sp>
      <p:sp>
        <p:nvSpPr>
          <p:cNvPr id="30" name="Text 25"/>
          <p:cNvSpPr/>
          <p:nvPr/>
        </p:nvSpPr>
        <p:spPr>
          <a:xfrm>
            <a:off x="4718447" y="2652117"/>
            <a:ext cx="107156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38BDF8"/>
                </a:solidFill>
              </a:rPr>
              <a:t></a:t>
            </a:r>
            <a:endParaRPr lang="en-US" sz="735" dirty="0"/>
          </a:p>
        </p:txBody>
      </p:sp>
      <p:sp>
        <p:nvSpPr>
          <p:cNvPr id="31" name="Text 26"/>
          <p:cNvSpPr/>
          <p:nvPr/>
        </p:nvSpPr>
        <p:spPr>
          <a:xfrm>
            <a:off x="4932759" y="2653903"/>
            <a:ext cx="796612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94A3B8"/>
                </a:solidFill>
              </a:rPr>
              <a:t>Déformations :</a:t>
            </a:r>
            <a:endParaRPr lang="en-US" sz="735" dirty="0"/>
          </a:p>
        </p:txBody>
      </p:sp>
      <p:sp>
        <p:nvSpPr>
          <p:cNvPr id="32" name="Text 27"/>
          <p:cNvSpPr/>
          <p:nvPr/>
        </p:nvSpPr>
        <p:spPr>
          <a:xfrm>
            <a:off x="5729371" y="2653903"/>
            <a:ext cx="2592986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Contrôle des flèches pour le confort et l'esthétique.</a:t>
            </a:r>
            <a:endParaRPr lang="en-US" sz="780" dirty="0"/>
          </a:p>
        </p:txBody>
      </p:sp>
      <p:sp>
        <p:nvSpPr>
          <p:cNvPr id="33" name="Text 28"/>
          <p:cNvSpPr/>
          <p:nvPr/>
        </p:nvSpPr>
        <p:spPr>
          <a:xfrm>
            <a:off x="4718447" y="2887861"/>
            <a:ext cx="107156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38BDF8"/>
                </a:solidFill>
              </a:rPr>
              <a:t></a:t>
            </a:r>
            <a:endParaRPr lang="en-US" sz="735" dirty="0"/>
          </a:p>
        </p:txBody>
      </p:sp>
      <p:sp>
        <p:nvSpPr>
          <p:cNvPr id="34" name="Text 29"/>
          <p:cNvSpPr/>
          <p:nvPr/>
        </p:nvSpPr>
        <p:spPr>
          <a:xfrm>
            <a:off x="4932759" y="2889647"/>
            <a:ext cx="608977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35" b="1" dirty="0">
                <a:solidFill>
                  <a:srgbClr val="94A3B8"/>
                </a:solidFill>
              </a:rPr>
              <a:t>Vibrations :</a:t>
            </a:r>
            <a:endParaRPr lang="en-US" sz="735" dirty="0"/>
          </a:p>
        </p:txBody>
      </p:sp>
      <p:sp>
        <p:nvSpPr>
          <p:cNvPr id="35" name="Text 30"/>
          <p:cNvSpPr/>
          <p:nvPr/>
        </p:nvSpPr>
        <p:spPr>
          <a:xfrm>
            <a:off x="5541736" y="2889647"/>
            <a:ext cx="2413053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Limitation des accélérations sous trafic ou vent.</a:t>
            </a:r>
            <a:endParaRPr lang="en-US" sz="780" dirty="0"/>
          </a:p>
        </p:txBody>
      </p:sp>
      <p:sp>
        <p:nvSpPr>
          <p:cNvPr id="36" name="Shape 31"/>
          <p:cNvSpPr/>
          <p:nvPr/>
        </p:nvSpPr>
        <p:spPr>
          <a:xfrm>
            <a:off x="4718447" y="3252192"/>
            <a:ext cx="3996928" cy="687586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/>
            </a:solidFill>
            <a:prstDash val="dash"/>
          </a:ln>
        </p:spPr>
      </p:sp>
      <p:sp>
        <p:nvSpPr>
          <p:cNvPr id="37" name="Text 32"/>
          <p:cNvSpPr/>
          <p:nvPr/>
        </p:nvSpPr>
        <p:spPr>
          <a:xfrm>
            <a:off x="4825603" y="3359348"/>
            <a:ext cx="150161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94A3B8"/>
                </a:solidFill>
              </a:rPr>
              <a:t>Combinaison Caractéristique :</a:t>
            </a:r>
            <a:endParaRPr lang="en-US" sz="685" dirty="0"/>
          </a:p>
        </p:txBody>
      </p:sp>
      <p:sp>
        <p:nvSpPr>
          <p:cNvPr id="38" name="Text 33"/>
          <p:cNvSpPr/>
          <p:nvPr/>
        </p:nvSpPr>
        <p:spPr>
          <a:xfrm>
            <a:off x="4825603" y="3530798"/>
            <a:ext cx="3782616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8FAFC"/>
                </a:solidFill>
              </a:rPr>
              <a:t>1.00 G + 1.00 Q</a:t>
            </a:r>
            <a:endParaRPr lang="en-US" sz="685" dirty="0"/>
          </a:p>
        </p:txBody>
      </p:sp>
      <p:sp>
        <p:nvSpPr>
          <p:cNvPr id="39" name="Text 34"/>
          <p:cNvSpPr/>
          <p:nvPr/>
        </p:nvSpPr>
        <p:spPr>
          <a:xfrm>
            <a:off x="4825603" y="3702248"/>
            <a:ext cx="3782616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620" dirty="0">
                <a:solidFill>
                  <a:srgbClr val="94A3B8"/>
                </a:solidFill>
              </a:rPr>
              <a:t>Vérification sous charges réelles pour le comportement quotidien.</a:t>
            </a:r>
            <a:endParaRPr lang="en-US" sz="6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F8FAFC"/>
                </a:solidFill>
              </a:rPr>
              <a:t>Outils et Approches de Calcul Structural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38BDF8"/>
                </a:solidFill>
              </a:rPr>
              <a:t>Modélisation par Éléments Finis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28625" y="1678781"/>
            <a:ext cx="357188" cy="357188"/>
          </a:xfrm>
          <a:prstGeom prst="rect">
            <a:avLst/>
          </a:prstGeom>
          <a:solidFill>
            <a:srgbClr val="38BDF8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1785938"/>
            <a:ext cx="142875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28688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8FAFC"/>
                </a:solidFill>
              </a:rPr>
              <a:t>Discrétisation de la Structure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928688" y="1889522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Décomposition du pont en éléments simples (poutres, dalles, coques) pour une analyse précise des contraintes et déformations.</a:t>
            </a:r>
            <a:endParaRPr lang="en-US" sz="780" dirty="0"/>
          </a:p>
        </p:txBody>
      </p:sp>
      <p:sp>
        <p:nvSpPr>
          <p:cNvPr id="11" name="Shape 7"/>
          <p:cNvSpPr/>
          <p:nvPr/>
        </p:nvSpPr>
        <p:spPr>
          <a:xfrm>
            <a:off x="428625" y="2389584"/>
            <a:ext cx="357188" cy="357188"/>
          </a:xfrm>
          <a:prstGeom prst="rect">
            <a:avLst/>
          </a:prstGeom>
          <a:solidFill>
            <a:srgbClr val="38BDF8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52" y="2496741"/>
            <a:ext cx="160734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28688" y="2389584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8FAFC"/>
                </a:solidFill>
              </a:rPr>
              <a:t>Analyse Multi-échelle</a:t>
            </a:r>
            <a:endParaRPr lang="en-US" sz="885" dirty="0"/>
          </a:p>
        </p:txBody>
      </p:sp>
      <p:sp>
        <p:nvSpPr>
          <p:cNvPr id="14" name="Text 9"/>
          <p:cNvSpPr/>
          <p:nvPr/>
        </p:nvSpPr>
        <p:spPr>
          <a:xfrm>
            <a:off x="928688" y="2600325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Capacité à modéliser des géométries complexes et des comportements non-linéaires des matériaux (fissuration, plasticité).</a:t>
            </a:r>
            <a:endParaRPr lang="en-US" sz="780" dirty="0"/>
          </a:p>
        </p:txBody>
      </p:sp>
      <p:sp>
        <p:nvSpPr>
          <p:cNvPr id="15" name="Text 10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38BDF8"/>
                </a:solidFill>
              </a:rPr>
              <a:t>Analyse Dynamique et Logiciels</a:t>
            </a:r>
            <a:endParaRPr lang="en-US" sz="1160" dirty="0"/>
          </a:p>
        </p:txBody>
      </p:sp>
      <p:sp>
        <p:nvSpPr>
          <p:cNvPr id="16" name="Shape 11"/>
          <p:cNvSpPr/>
          <p:nvPr/>
        </p:nvSpPr>
        <p:spPr>
          <a:xfrm>
            <a:off x="4572000" y="1678781"/>
            <a:ext cx="357188" cy="357188"/>
          </a:xfrm>
          <a:prstGeom prst="rect">
            <a:avLst/>
          </a:prstGeom>
          <a:solidFill>
            <a:srgbClr val="38BDF8"/>
          </a:solidFill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297" y="1785938"/>
            <a:ext cx="178594" cy="1428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072063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8FAFC"/>
                </a:solidFill>
              </a:rPr>
              <a:t>Réponse Dynamique</a:t>
            </a:r>
            <a:endParaRPr lang="en-US" sz="885" dirty="0"/>
          </a:p>
        </p:txBody>
      </p:sp>
      <p:sp>
        <p:nvSpPr>
          <p:cNvPr id="19" name="Text 13"/>
          <p:cNvSpPr/>
          <p:nvPr/>
        </p:nvSpPr>
        <p:spPr>
          <a:xfrm>
            <a:off x="5072063" y="1889522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Calcul des fréquences propres et des modes de vibration pour évaluer la sensibilité au vent, au séisme et au trafic.</a:t>
            </a:r>
            <a:endParaRPr lang="en-US" sz="780" dirty="0"/>
          </a:p>
        </p:txBody>
      </p:sp>
      <p:sp>
        <p:nvSpPr>
          <p:cNvPr id="20" name="Shape 14"/>
          <p:cNvSpPr/>
          <p:nvPr/>
        </p:nvSpPr>
        <p:spPr>
          <a:xfrm>
            <a:off x="4572000" y="2389584"/>
            <a:ext cx="2018109" cy="292894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4572000" y="2389584"/>
            <a:ext cx="2018109" cy="292894"/>
          </a:xfrm>
          <a:prstGeom prst="rect">
            <a:avLst/>
          </a:prstGeom>
          <a:noFill/>
        </p:spPr>
        <p:txBody>
          <a:bodyPr wrap="square" lIns="0" tIns="85090" rIns="0" bIns="8509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25" dirty="0">
                <a:solidFill>
                  <a:srgbClr val="F8FAFC"/>
                </a:solidFill>
              </a:rPr>
              <a:t>SAP2000</a:t>
            </a:r>
            <a:endParaRPr lang="en-US" sz="725" dirty="0"/>
          </a:p>
        </p:txBody>
      </p:sp>
      <p:sp>
        <p:nvSpPr>
          <p:cNvPr id="22" name="Shape 16"/>
          <p:cNvSpPr/>
          <p:nvPr/>
        </p:nvSpPr>
        <p:spPr>
          <a:xfrm>
            <a:off x="6697266" y="2389584"/>
            <a:ext cx="2018109" cy="292894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6697266" y="2389584"/>
            <a:ext cx="2018109" cy="292894"/>
          </a:xfrm>
          <a:prstGeom prst="rect">
            <a:avLst/>
          </a:prstGeom>
          <a:noFill/>
        </p:spPr>
        <p:txBody>
          <a:bodyPr wrap="square" lIns="0" tIns="85090" rIns="0" bIns="8509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25" dirty="0">
                <a:solidFill>
                  <a:srgbClr val="F8FAFC"/>
                </a:solidFill>
              </a:rPr>
              <a:t>Robot Structural</a:t>
            </a:r>
            <a:endParaRPr lang="en-US" sz="725" dirty="0"/>
          </a:p>
        </p:txBody>
      </p:sp>
      <p:sp>
        <p:nvSpPr>
          <p:cNvPr id="24" name="Shape 18"/>
          <p:cNvSpPr/>
          <p:nvPr/>
        </p:nvSpPr>
        <p:spPr>
          <a:xfrm>
            <a:off x="4572000" y="2775347"/>
            <a:ext cx="2018109" cy="292894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4572000" y="2775347"/>
            <a:ext cx="2018109" cy="292894"/>
          </a:xfrm>
          <a:prstGeom prst="rect">
            <a:avLst/>
          </a:prstGeom>
          <a:noFill/>
        </p:spPr>
        <p:txBody>
          <a:bodyPr wrap="square" lIns="0" tIns="85090" rIns="0" bIns="8509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25" dirty="0">
                <a:solidFill>
                  <a:srgbClr val="F8FAFC"/>
                </a:solidFill>
              </a:rPr>
              <a:t>CSiBridge</a:t>
            </a:r>
            <a:endParaRPr lang="en-US" sz="725" dirty="0"/>
          </a:p>
        </p:txBody>
      </p:sp>
      <p:sp>
        <p:nvSpPr>
          <p:cNvPr id="26" name="Shape 20"/>
          <p:cNvSpPr/>
          <p:nvPr/>
        </p:nvSpPr>
        <p:spPr>
          <a:xfrm>
            <a:off x="6697266" y="2775347"/>
            <a:ext cx="2018109" cy="292894"/>
          </a:xfrm>
          <a:prstGeom prst="rect">
            <a:avLst/>
          </a:prstGeom>
          <a:solidFill>
            <a:srgbClr val="38BDF8">
              <a:alpha val="10000"/>
            </a:srgbClr>
          </a:solidFill>
          <a:ln w="9144">
            <a:solidFill>
              <a:srgbClr val="38BDF8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6697266" y="2775347"/>
            <a:ext cx="2018109" cy="292894"/>
          </a:xfrm>
          <a:prstGeom prst="rect">
            <a:avLst/>
          </a:prstGeom>
          <a:noFill/>
        </p:spPr>
        <p:txBody>
          <a:bodyPr wrap="square" lIns="0" tIns="85090" rIns="0" bIns="8509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25" dirty="0">
                <a:solidFill>
                  <a:srgbClr val="F8FAFC"/>
                </a:solidFill>
              </a:rPr>
              <a:t>Midas Civil</a:t>
            </a:r>
            <a:endParaRPr lang="en-US" sz="7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F8FAFC"/>
                </a:solidFill>
              </a:rPr>
              <a:t>Assurer la Stabilité par des Fondations Robustes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38BDF8"/>
                </a:solidFill>
              </a:rPr>
              <a:t>Types de Fondations</a:t>
            </a:r>
            <a:endParaRPr lang="en-US" sz="116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98" y="1800225"/>
            <a:ext cx="125016" cy="1428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7263" y="1678781"/>
            <a:ext cx="361473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8FAFC"/>
                </a:solidFill>
              </a:rPr>
              <a:t>Fondations Superficielles</a:t>
            </a:r>
            <a:endParaRPr lang="en-US" sz="885" dirty="0"/>
          </a:p>
        </p:txBody>
      </p:sp>
      <p:sp>
        <p:nvSpPr>
          <p:cNvPr id="9" name="Text 5"/>
          <p:cNvSpPr/>
          <p:nvPr/>
        </p:nvSpPr>
        <p:spPr>
          <a:xfrm>
            <a:off x="957263" y="1889522"/>
            <a:ext cx="361473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Semelles isolées, filantes ou radiers. Utilisées lorsque le bon sol est proche de la surface et possède une capacité portante suffisante.</a:t>
            </a:r>
            <a:endParaRPr lang="en-US" sz="725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" y="2525316"/>
            <a:ext cx="142875" cy="1428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57263" y="2403872"/>
            <a:ext cx="361473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8FAFC"/>
                </a:solidFill>
              </a:rPr>
              <a:t>Fondations Profondes</a:t>
            </a:r>
            <a:endParaRPr lang="en-US" sz="885" dirty="0"/>
          </a:p>
        </p:txBody>
      </p:sp>
      <p:sp>
        <p:nvSpPr>
          <p:cNvPr id="12" name="Text 7"/>
          <p:cNvSpPr/>
          <p:nvPr/>
        </p:nvSpPr>
        <p:spPr>
          <a:xfrm>
            <a:off x="957263" y="2614613"/>
            <a:ext cx="361473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94A3B8"/>
                </a:solidFill>
              </a:rPr>
              <a:t>Pieux (forés, battus), micro-pieux ou barrettes. Transmettent les charges aux couches résistantes profondes par pointe ou frottement latéral.</a:t>
            </a:r>
            <a:endParaRPr lang="en-US" sz="725" dirty="0"/>
          </a:p>
        </p:txBody>
      </p:sp>
      <p:sp>
        <p:nvSpPr>
          <p:cNvPr id="13" name="Text 8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38BDF8"/>
                </a:solidFill>
              </a:rPr>
              <a:t>Vérifications (Eurocode 7)</a:t>
            </a:r>
            <a:endParaRPr lang="en-US" sz="1160" dirty="0"/>
          </a:p>
        </p:txBody>
      </p:sp>
      <p:sp>
        <p:nvSpPr>
          <p:cNvPr id="14" name="Shape 9"/>
          <p:cNvSpPr/>
          <p:nvPr/>
        </p:nvSpPr>
        <p:spPr>
          <a:xfrm>
            <a:off x="4572000" y="1678781"/>
            <a:ext cx="4143375" cy="521494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>
                <a:alpha val="2000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5" y="1868091"/>
            <a:ext cx="128588" cy="12858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950619" y="1785938"/>
            <a:ext cx="3621881" cy="2928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2E8F0"/>
                </a:solidFill>
              </a:rPr>
              <a:t>Capacité Portante :</a:t>
            </a:r>
            <a:r>
              <a:rPr lang="en-US" sz="780" dirty="0">
                <a:solidFill>
                  <a:srgbClr val="E2E8F0"/>
                </a:solidFill>
              </a:rPr>
              <a:t> Résistance du sol à la rupture sous charge </a:t>
            </a:r>
            <a:r>
              <a:rPr lang="en-US" sz="780" dirty="0">
                <a:solidFill>
                  <a:srgbClr val="E2E8F0"/>
                </a:solidFill>
              </a:rPr>
              <a:t>verticale.</a:t>
            </a:r>
            <a:endParaRPr lang="en-US" sz="735" dirty="0"/>
          </a:p>
        </p:txBody>
      </p:sp>
      <p:sp>
        <p:nvSpPr>
          <p:cNvPr id="17" name="Shape 11"/>
          <p:cNvSpPr/>
          <p:nvPr/>
        </p:nvSpPr>
        <p:spPr>
          <a:xfrm>
            <a:off x="4572000" y="2293144"/>
            <a:ext cx="4143375" cy="521494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>
                <a:alpha val="20000"/>
              </a:srgbClr>
            </a:solidFill>
            <a:prstDash val="solid"/>
          </a:ln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5" y="2482453"/>
            <a:ext cx="64294" cy="12858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886325" y="2400300"/>
            <a:ext cx="3686175" cy="2928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2E8F0"/>
                </a:solidFill>
              </a:rPr>
              <a:t>Tassements :</a:t>
            </a:r>
            <a:r>
              <a:rPr lang="en-US" sz="780" dirty="0">
                <a:solidFill>
                  <a:srgbClr val="E2E8F0"/>
                </a:solidFill>
              </a:rPr>
              <a:t> Limitation des déformations pour préserver l'intégrité du </a:t>
            </a:r>
            <a:r>
              <a:rPr lang="en-US" sz="780" dirty="0">
                <a:solidFill>
                  <a:srgbClr val="E2E8F0"/>
                </a:solidFill>
              </a:rPr>
              <a:t>tablier.</a:t>
            </a:r>
            <a:endParaRPr lang="en-US" sz="735" dirty="0"/>
          </a:p>
        </p:txBody>
      </p:sp>
      <p:sp>
        <p:nvSpPr>
          <p:cNvPr id="20" name="Shape 13"/>
          <p:cNvSpPr/>
          <p:nvPr/>
        </p:nvSpPr>
        <p:spPr>
          <a:xfrm>
            <a:off x="4572000" y="2907506"/>
            <a:ext cx="4143375" cy="375047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>
                <a:alpha val="20000"/>
              </a:srgbClr>
            </a:solidFill>
            <a:prstDash val="solid"/>
          </a:ln>
        </p:spPr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4875" y="3023592"/>
            <a:ext cx="128588" cy="128588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4950619" y="3014663"/>
            <a:ext cx="3509395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2E8F0"/>
                </a:solidFill>
              </a:rPr>
              <a:t>Glissement :</a:t>
            </a:r>
            <a:r>
              <a:rPr lang="en-US" sz="780" dirty="0">
                <a:solidFill>
                  <a:srgbClr val="E2E8F0"/>
                </a:solidFill>
              </a:rPr>
              <a:t> Stabilité horizontale des culées sous poussée des terres.</a:t>
            </a:r>
            <a:endParaRPr lang="en-US" sz="735" dirty="0"/>
          </a:p>
        </p:txBody>
      </p:sp>
      <p:sp>
        <p:nvSpPr>
          <p:cNvPr id="23" name="Shape 15"/>
          <p:cNvSpPr/>
          <p:nvPr/>
        </p:nvSpPr>
        <p:spPr>
          <a:xfrm>
            <a:off x="4572000" y="3375422"/>
            <a:ext cx="4143375" cy="375047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>
                <a:alpha val="20000"/>
              </a:srgbClr>
            </a:solidFill>
            <a:prstDash val="solid"/>
          </a:ln>
        </p:spPr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4875" y="3491508"/>
            <a:ext cx="144661" cy="12858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4966692" y="3482578"/>
            <a:ext cx="3143027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2E8F0"/>
                </a:solidFill>
              </a:rPr>
              <a:t>Affouillement :</a:t>
            </a:r>
            <a:r>
              <a:rPr lang="en-US" sz="780" dirty="0">
                <a:solidFill>
                  <a:srgbClr val="E2E8F0"/>
                </a:solidFill>
              </a:rPr>
              <a:t> Protection contre l'érosion des piles en rivière.</a:t>
            </a:r>
            <a:endParaRPr lang="en-US" sz="73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F8FAFC"/>
                </a:solidFill>
              </a:rPr>
              <a:t>Défis Spécifiques et Optimisation du Design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28625" y="1214438"/>
            <a:ext cx="8286750" cy="1185863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>
                <a:alpha val="2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42938" y="1514475"/>
            <a:ext cx="571500" cy="571500"/>
          </a:xfrm>
          <a:prstGeom prst="rect">
            <a:avLst/>
          </a:prstGeom>
          <a:solidFill>
            <a:srgbClr val="38BDF8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685925"/>
            <a:ext cx="200025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00188" y="1477863"/>
            <a:ext cx="7000875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8FAFC"/>
                </a:solidFill>
              </a:rPr>
              <a:t>Ponts à Grandes Portées</a:t>
            </a:r>
            <a:endParaRPr lang="en-US" sz="1160" dirty="0"/>
          </a:p>
        </p:txBody>
      </p:sp>
      <p:sp>
        <p:nvSpPr>
          <p:cNvPr id="10" name="Text 6"/>
          <p:cNvSpPr/>
          <p:nvPr/>
        </p:nvSpPr>
        <p:spPr>
          <a:xfrm>
            <a:off x="1500188" y="1763613"/>
            <a:ext cx="7000875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Maîtrise des effets aérodynamiques (vent) et utilisation de matériaux à haute performance comme le BFUP pour alléger les structures.</a:t>
            </a:r>
            <a:endParaRPr lang="en-US" sz="780" dirty="0"/>
          </a:p>
        </p:txBody>
      </p:sp>
      <p:sp>
        <p:nvSpPr>
          <p:cNvPr id="11" name="Text 7"/>
          <p:cNvSpPr/>
          <p:nvPr/>
        </p:nvSpPr>
        <p:spPr>
          <a:xfrm>
            <a:off x="1500188" y="1995785"/>
            <a:ext cx="7000875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38BDF8"/>
                </a:solidFill>
              </a:rPr>
              <a:t>Focus : Stabilité Dynamique &amp; Matériaux Avancés</a:t>
            </a:r>
            <a:endParaRPr lang="en-US" sz="635" dirty="0"/>
          </a:p>
        </p:txBody>
      </p:sp>
      <p:sp>
        <p:nvSpPr>
          <p:cNvPr id="12" name="Shape 8"/>
          <p:cNvSpPr/>
          <p:nvPr/>
        </p:nvSpPr>
        <p:spPr>
          <a:xfrm>
            <a:off x="428625" y="2471738"/>
            <a:ext cx="8286750" cy="1185863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>
                <a:alpha val="20000"/>
              </a:srgbClr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42938" y="2771775"/>
            <a:ext cx="571500" cy="571500"/>
          </a:xfrm>
          <a:prstGeom prst="rect">
            <a:avLst/>
          </a:prstGeom>
          <a:solidFill>
            <a:srgbClr val="38BDF8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8" y="2943225"/>
            <a:ext cx="228600" cy="2286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0188" y="2735163"/>
            <a:ext cx="7000875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8FAFC"/>
                </a:solidFill>
              </a:rPr>
              <a:t>Structures Mixtes Acier-Béton</a:t>
            </a:r>
            <a:endParaRPr lang="en-US" sz="1160" dirty="0"/>
          </a:p>
        </p:txBody>
      </p:sp>
      <p:sp>
        <p:nvSpPr>
          <p:cNvPr id="16" name="Text 11"/>
          <p:cNvSpPr/>
          <p:nvPr/>
        </p:nvSpPr>
        <p:spPr>
          <a:xfrm>
            <a:off x="1500188" y="3020913"/>
            <a:ext cx="7000875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Exploitation de la synergie entre l'acier (traction) et le béton (compression) pour optimiser le poids propre et la rapidité d'exécution.</a:t>
            </a:r>
            <a:endParaRPr lang="en-US" sz="780" dirty="0"/>
          </a:p>
        </p:txBody>
      </p:sp>
      <p:sp>
        <p:nvSpPr>
          <p:cNvPr id="17" name="Text 12"/>
          <p:cNvSpPr/>
          <p:nvPr/>
        </p:nvSpPr>
        <p:spPr>
          <a:xfrm>
            <a:off x="1500188" y="3253085"/>
            <a:ext cx="7000875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38BDF8"/>
                </a:solidFill>
              </a:rPr>
              <a:t>Focus : Connexion &amp; Efficacité Structurale</a:t>
            </a:r>
            <a:endParaRPr lang="en-US" sz="635" dirty="0"/>
          </a:p>
        </p:txBody>
      </p:sp>
      <p:sp>
        <p:nvSpPr>
          <p:cNvPr id="18" name="Shape 13"/>
          <p:cNvSpPr/>
          <p:nvPr/>
        </p:nvSpPr>
        <p:spPr>
          <a:xfrm>
            <a:off x="428625" y="3729038"/>
            <a:ext cx="8286750" cy="1185863"/>
          </a:xfrm>
          <a:prstGeom prst="rect">
            <a:avLst/>
          </a:prstGeom>
          <a:solidFill>
            <a:srgbClr val="38BDF8">
              <a:alpha val="5000"/>
            </a:srgbClr>
          </a:solidFill>
          <a:ln w="9144">
            <a:solidFill>
              <a:srgbClr val="38BDF8">
                <a:alpha val="20000"/>
              </a:srgbClr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642938" y="4029075"/>
            <a:ext cx="571500" cy="571500"/>
          </a:xfrm>
          <a:prstGeom prst="rect">
            <a:avLst/>
          </a:prstGeom>
          <a:solidFill>
            <a:srgbClr val="38BDF8"/>
          </a:solidFill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88" y="4200525"/>
            <a:ext cx="228600" cy="22860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500188" y="3992463"/>
            <a:ext cx="7000875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8FAFC"/>
                </a:solidFill>
              </a:rPr>
              <a:t>Analyse du Cycle de Vie (ACV)</a:t>
            </a:r>
            <a:endParaRPr lang="en-US" sz="1160" dirty="0"/>
          </a:p>
        </p:txBody>
      </p:sp>
      <p:sp>
        <p:nvSpPr>
          <p:cNvPr id="22" name="Text 16"/>
          <p:cNvSpPr/>
          <p:nvPr/>
        </p:nvSpPr>
        <p:spPr>
          <a:xfrm>
            <a:off x="1500188" y="4278213"/>
            <a:ext cx="7000875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94A3B8"/>
                </a:solidFill>
              </a:rPr>
              <a:t>Conception orientée vers la durabilité, la facilité de maintenance et la réduction de l'empreinte carbone globale de l'ouvrage.</a:t>
            </a:r>
            <a:endParaRPr lang="en-US" sz="780" dirty="0"/>
          </a:p>
        </p:txBody>
      </p:sp>
      <p:sp>
        <p:nvSpPr>
          <p:cNvPr id="23" name="Text 17"/>
          <p:cNvSpPr/>
          <p:nvPr/>
        </p:nvSpPr>
        <p:spPr>
          <a:xfrm>
            <a:off x="1500188" y="4510385"/>
            <a:ext cx="7000875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38BDF8"/>
                </a:solidFill>
              </a:rPr>
              <a:t>Focus : Durabilité &amp; Économie Circulaire</a:t>
            </a:r>
            <a:endParaRPr lang="en-US" sz="63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204697" cy="5143500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4" name="Shape 1"/>
          <p:cNvSpPr/>
          <p:nvPr/>
        </p:nvSpPr>
        <p:spPr>
          <a:xfrm>
            <a:off x="3197554" y="0"/>
            <a:ext cx="7144" cy="5143500"/>
          </a:xfrm>
          <a:prstGeom prst="rect">
            <a:avLst/>
          </a:prstGeom>
          <a:solidFill>
            <a:srgbClr val="D7F2FE"/>
          </a:solidFill>
        </p:spPr>
      </p:sp>
      <p:sp>
        <p:nvSpPr>
          <p:cNvPr id="5" name="Shape 2"/>
          <p:cNvSpPr/>
          <p:nvPr/>
        </p:nvSpPr>
        <p:spPr>
          <a:xfrm>
            <a:off x="521494" y="1493044"/>
            <a:ext cx="2157413" cy="2157413"/>
          </a:xfrm>
          <a:prstGeom prst="rect">
            <a:avLst/>
          </a:prstGeom>
          <a:solidFill>
            <a:srgbClr val="000000">
              <a:alpha val="0"/>
            </a:srgbClr>
          </a:solidFill>
          <a:ln w="9144">
            <a:solidFill>
              <a:srgbClr val="38BDF8">
                <a:alpha val="1000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997" y="2143125"/>
            <a:ext cx="964406" cy="85725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38BDF8">
              <a:alpha val="3000"/>
            </a:srgbClr>
          </a:solidFill>
        </p:spPr>
      </p:sp>
      <p:sp>
        <p:nvSpPr>
          <p:cNvPr id="8" name="Shape 4"/>
          <p:cNvSpPr/>
          <p:nvPr/>
        </p:nvSpPr>
        <p:spPr>
          <a:xfrm>
            <a:off x="3771900" y="605098"/>
            <a:ext cx="4800600" cy="82292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9" name="Shape 5"/>
          <p:cNvSpPr/>
          <p:nvPr/>
        </p:nvSpPr>
        <p:spPr>
          <a:xfrm>
            <a:off x="3771900" y="605098"/>
            <a:ext cx="71438" cy="822927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10" name="Text 6"/>
          <p:cNvSpPr/>
          <p:nvPr/>
        </p:nvSpPr>
        <p:spPr>
          <a:xfrm>
            <a:off x="3771900" y="605098"/>
            <a:ext cx="4800600" cy="822927"/>
          </a:xfrm>
          <a:prstGeom prst="rect">
            <a:avLst/>
          </a:prstGeom>
          <a:noFill/>
        </p:spPr>
        <p:txBody>
          <a:bodyPr wrap="square" lIns="212598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F8FAFC"/>
                </a:solidFill>
              </a:rPr>
              <a:t>L'Avenir du Dimensionnement</a:t>
            </a:r>
            <a:endParaRPr lang="en-US" sz="2435" dirty="0"/>
          </a:p>
        </p:txBody>
      </p:sp>
      <p:sp>
        <p:nvSpPr>
          <p:cNvPr id="11" name="Text 7"/>
          <p:cNvSpPr/>
          <p:nvPr/>
        </p:nvSpPr>
        <p:spPr>
          <a:xfrm>
            <a:off x="3771900" y="1785212"/>
            <a:ext cx="4800600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94A3B8"/>
                </a:solidFill>
              </a:rPr>
              <a:t>Le dimensionnement des ponts entre dans une ère de haute précision, alliant rigueur normative et technologies de pointe pour des ouvrages plus sûrs et durables.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3771900" y="2878206"/>
            <a:ext cx="231100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F8FAFC"/>
                </a:solidFill>
              </a:rPr>
              <a:t>Monitoring (SHM)</a:t>
            </a:r>
            <a:endParaRPr lang="en-US" sz="835" dirty="0"/>
          </a:p>
        </p:txBody>
      </p:sp>
      <p:sp>
        <p:nvSpPr>
          <p:cNvPr id="13" name="Text 9"/>
          <p:cNvSpPr/>
          <p:nvPr/>
        </p:nvSpPr>
        <p:spPr>
          <a:xfrm>
            <a:off x="3771900" y="3090732"/>
            <a:ext cx="231100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64748B"/>
                </a:solidFill>
              </a:rPr>
              <a:t>Surveillance de santé structurelle par capteurs pour une maintenance prédictive en temps réel.</a:t>
            </a:r>
            <a:endParaRPr lang="en-US" sz="725" dirty="0"/>
          </a:p>
        </p:txBody>
      </p:sp>
      <p:sp>
        <p:nvSpPr>
          <p:cNvPr id="14" name="Text 10"/>
          <p:cNvSpPr/>
          <p:nvPr/>
        </p:nvSpPr>
        <p:spPr>
          <a:xfrm>
            <a:off x="6261497" y="2878206"/>
            <a:ext cx="231100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F8FAFC"/>
                </a:solidFill>
              </a:rPr>
              <a:t>Jumeaux Numériques</a:t>
            </a:r>
            <a:endParaRPr lang="en-US" sz="835" dirty="0"/>
          </a:p>
        </p:txBody>
      </p:sp>
      <p:sp>
        <p:nvSpPr>
          <p:cNvPr id="15" name="Text 11"/>
          <p:cNvSpPr/>
          <p:nvPr/>
        </p:nvSpPr>
        <p:spPr>
          <a:xfrm>
            <a:off x="6261497" y="3090732"/>
            <a:ext cx="231100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64748B"/>
                </a:solidFill>
              </a:rPr>
              <a:t>Utilisation du BIM et de modèles 3D dynamiques pour optimiser tout le cycle de vie de l'ouvrage.</a:t>
            </a:r>
            <a:endParaRPr lang="en-US" sz="725" dirty="0"/>
          </a:p>
        </p:txBody>
      </p:sp>
      <p:sp>
        <p:nvSpPr>
          <p:cNvPr id="16" name="Text 12"/>
          <p:cNvSpPr/>
          <p:nvPr/>
        </p:nvSpPr>
        <p:spPr>
          <a:xfrm>
            <a:off x="3771900" y="3670771"/>
            <a:ext cx="231100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F8FAFC"/>
                </a:solidFill>
              </a:rPr>
              <a:t>Matériaux Avancés</a:t>
            </a:r>
            <a:endParaRPr lang="en-US" sz="835" dirty="0"/>
          </a:p>
        </p:txBody>
      </p:sp>
      <p:sp>
        <p:nvSpPr>
          <p:cNvPr id="17" name="Text 13"/>
          <p:cNvSpPr/>
          <p:nvPr/>
        </p:nvSpPr>
        <p:spPr>
          <a:xfrm>
            <a:off x="3771900" y="3883298"/>
            <a:ext cx="231100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64748B"/>
                </a:solidFill>
              </a:rPr>
              <a:t>Développement des bétons fibrés à ultra-haute performance (BFUP) et aciers haute résistance.</a:t>
            </a:r>
            <a:endParaRPr lang="en-US" sz="725" dirty="0"/>
          </a:p>
        </p:txBody>
      </p:sp>
      <p:sp>
        <p:nvSpPr>
          <p:cNvPr id="18" name="Text 14"/>
          <p:cNvSpPr/>
          <p:nvPr/>
        </p:nvSpPr>
        <p:spPr>
          <a:xfrm>
            <a:off x="6261497" y="3670771"/>
            <a:ext cx="231100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F8FAFC"/>
                </a:solidFill>
              </a:rPr>
              <a:t>Résilience Climatique</a:t>
            </a:r>
            <a:endParaRPr lang="en-US" sz="835" dirty="0"/>
          </a:p>
        </p:txBody>
      </p:sp>
      <p:sp>
        <p:nvSpPr>
          <p:cNvPr id="19" name="Text 15"/>
          <p:cNvSpPr/>
          <p:nvPr/>
        </p:nvSpPr>
        <p:spPr>
          <a:xfrm>
            <a:off x="6261497" y="3883298"/>
            <a:ext cx="2311003" cy="42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64748B"/>
                </a:solidFill>
              </a:rPr>
              <a:t>Adaptation des calculs aux événements extrêmes et aux nouvelles contraintes environnementales.</a:t>
            </a:r>
            <a:endParaRPr lang="en-US" sz="725" dirty="0"/>
          </a:p>
        </p:txBody>
      </p:sp>
      <p:sp>
        <p:nvSpPr>
          <p:cNvPr id="20" name="Text 16"/>
          <p:cNvSpPr/>
          <p:nvPr/>
        </p:nvSpPr>
        <p:spPr>
          <a:xfrm>
            <a:off x="3771900" y="4589050"/>
            <a:ext cx="4800600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38BDF8"/>
                </a:solidFill>
              </a:rPr>
              <a:t>Concevoir aujourd'hui les infrastructures de demain.</a:t>
            </a:r>
            <a:endParaRPr lang="en-US" sz="119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4785</Words>
  <Application>WPS Presentation</Application>
  <PresentationFormat>On-screen Show (16:9)</PresentationFormat>
  <Paragraphs>238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Ridoine</cp:lastModifiedBy>
  <cp:revision>2</cp:revision>
  <dcterms:created xsi:type="dcterms:W3CDTF">2026-02-15T18:34:00Z</dcterms:created>
  <dcterms:modified xsi:type="dcterms:W3CDTF">2026-02-21T11:30:02Z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F47AB29E5D324C0DAA284275E3A78EFF_12</vt:lpwstr>
  </property>
  <property fmtid="{D5CDD505-2E9C-101B-9397-08002B2CF9AE}" pid="3" name="KSOProductBuildVer">
    <vt:lpwstr>1033-12.2.0.23196</vt:lpwstr>
  </property>
</Properties>
</file>