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png"/><Relationship Id="rId1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5715000" cy="5143500"/>
          </a:xfrm>
          <a:prstGeom prst="rect">
            <a:avLst/>
          </a:prstGeom>
          <a:solidFill>
            <a:srgbClr val="0D9488">
              <a:alpha val="500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571500" y="1568332"/>
            <a:ext cx="5143500" cy="1005818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5" name="Shape 2"/>
          <p:cNvSpPr/>
          <p:nvPr/>
        </p:nvSpPr>
        <p:spPr>
          <a:xfrm>
            <a:off x="571500" y="1568332"/>
            <a:ext cx="71438" cy="1005818"/>
          </a:xfrm>
          <a:prstGeom prst="rect">
            <a:avLst/>
          </a:prstGeom>
          <a:solidFill>
            <a:srgbClr val="0D9488"/>
          </a:solidFill>
        </p:spPr>
      </p:sp>
      <p:sp>
        <p:nvSpPr>
          <p:cNvPr id="6" name="Text 3"/>
          <p:cNvSpPr/>
          <p:nvPr/>
        </p:nvSpPr>
        <p:spPr>
          <a:xfrm>
            <a:off x="571500" y="1568332"/>
            <a:ext cx="5143500" cy="1005818"/>
          </a:xfrm>
          <a:prstGeom prst="rect">
            <a:avLst/>
          </a:prstGeom>
          <a:noFill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295" b="1" dirty="0">
                <a:solidFill>
                  <a:srgbClr val="1E293B"/>
                </a:solidFill>
              </a:rPr>
              <a:t>Dimensionnement des Barrages</a:t>
            </a:r>
            <a:endParaRPr lang="en-US" sz="3295" dirty="0"/>
          </a:p>
        </p:txBody>
      </p:sp>
      <p:sp>
        <p:nvSpPr>
          <p:cNvPr id="7" name="Text 4"/>
          <p:cNvSpPr/>
          <p:nvPr/>
        </p:nvSpPr>
        <p:spPr>
          <a:xfrm>
            <a:off x="571500" y="2945625"/>
            <a:ext cx="5143500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5" dirty="0">
                <a:solidFill>
                  <a:srgbClr val="0D9488"/>
                </a:solidFill>
              </a:rPr>
              <a:t>Génie Civil et Hydraulique</a:t>
            </a:r>
            <a:endParaRPr lang="en-US" sz="1705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3712685"/>
            <a:ext cx="160734" cy="14287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1E293B"/>
          </a:solidFill>
        </p:spPr>
      </p:sp>
      <p:sp>
        <p:nvSpPr>
          <p:cNvPr id="11" name="Shape 7"/>
          <p:cNvSpPr/>
          <p:nvPr/>
        </p:nvSpPr>
        <p:spPr>
          <a:xfrm>
            <a:off x="6343650" y="1128713"/>
            <a:ext cx="2171700" cy="2886075"/>
          </a:xfrm>
          <a:prstGeom prst="rect">
            <a:avLst/>
          </a:prstGeom>
          <a:solidFill>
            <a:srgbClr val="334155"/>
          </a:solidFill>
          <a:ln w="18288">
            <a:solidFill>
              <a:srgbClr val="0D9488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1E293B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1E293B"/>
                </a:solidFill>
              </a:rPr>
              <a:t>Diversité des Barrages : Conception et Matériaux</a:t>
            </a:r>
            <a:endParaRPr lang="en-US" sz="16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297484"/>
            <a:ext cx="171450" cy="1714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07231" y="1285875"/>
            <a:ext cx="1187453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1E293B"/>
                </a:solidFill>
              </a:rPr>
              <a:t>Barrages-Poids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428625" y="1859161"/>
            <a:ext cx="100013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0D9488"/>
                </a:solidFill>
              </a:rPr>
              <a:t></a:t>
            </a:r>
            <a:endParaRPr lang="en-US" sz="685" dirty="0"/>
          </a:p>
        </p:txBody>
      </p:sp>
      <p:sp>
        <p:nvSpPr>
          <p:cNvPr id="9" name="Text 5"/>
          <p:cNvSpPr/>
          <p:nvPr/>
        </p:nvSpPr>
        <p:spPr>
          <a:xfrm>
            <a:off x="607219" y="1866305"/>
            <a:ext cx="463283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475569"/>
                </a:solidFill>
              </a:rPr>
              <a:t>Principe :</a:t>
            </a:r>
            <a:endParaRPr lang="en-US" sz="685" dirty="0"/>
          </a:p>
        </p:txBody>
      </p:sp>
      <p:sp>
        <p:nvSpPr>
          <p:cNvPr id="10" name="Text 6"/>
          <p:cNvSpPr/>
          <p:nvPr/>
        </p:nvSpPr>
        <p:spPr>
          <a:xfrm>
            <a:off x="607219" y="1866305"/>
            <a:ext cx="2180602" cy="2857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Stabilité assurée par le poids propre s'opposant à la poussée de l'eau.</a:t>
            </a:r>
            <a:endParaRPr lang="en-US" sz="725" dirty="0"/>
          </a:p>
        </p:txBody>
      </p:sp>
      <p:sp>
        <p:nvSpPr>
          <p:cNvPr id="11" name="Text 7"/>
          <p:cNvSpPr/>
          <p:nvPr/>
        </p:nvSpPr>
        <p:spPr>
          <a:xfrm>
            <a:off x="428625" y="2266355"/>
            <a:ext cx="100013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0D9488"/>
                </a:solidFill>
              </a:rPr>
              <a:t></a:t>
            </a:r>
            <a:endParaRPr lang="en-US" sz="685" dirty="0"/>
          </a:p>
        </p:txBody>
      </p:sp>
      <p:sp>
        <p:nvSpPr>
          <p:cNvPr id="12" name="Text 8"/>
          <p:cNvSpPr/>
          <p:nvPr/>
        </p:nvSpPr>
        <p:spPr>
          <a:xfrm>
            <a:off x="607219" y="2273498"/>
            <a:ext cx="571584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475569"/>
                </a:solidFill>
              </a:rPr>
              <a:t>Matériaux :</a:t>
            </a:r>
            <a:endParaRPr lang="en-US" sz="685" dirty="0"/>
          </a:p>
        </p:txBody>
      </p:sp>
      <p:sp>
        <p:nvSpPr>
          <p:cNvPr id="13" name="Text 9"/>
          <p:cNvSpPr/>
          <p:nvPr/>
        </p:nvSpPr>
        <p:spPr>
          <a:xfrm>
            <a:off x="607219" y="2273498"/>
            <a:ext cx="2025169" cy="2857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Béton conventionnel ou Béton Compacté au Rouleau (BCR).</a:t>
            </a:r>
            <a:endParaRPr lang="en-US" sz="725" dirty="0"/>
          </a:p>
        </p:txBody>
      </p:sp>
      <p:sp>
        <p:nvSpPr>
          <p:cNvPr id="14" name="Text 10"/>
          <p:cNvSpPr/>
          <p:nvPr/>
        </p:nvSpPr>
        <p:spPr>
          <a:xfrm>
            <a:off x="428625" y="2673548"/>
            <a:ext cx="100013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0D9488"/>
                </a:solidFill>
              </a:rPr>
              <a:t></a:t>
            </a:r>
            <a:endParaRPr lang="en-US" sz="685" dirty="0"/>
          </a:p>
        </p:txBody>
      </p:sp>
      <p:sp>
        <p:nvSpPr>
          <p:cNvPr id="15" name="Text 11"/>
          <p:cNvSpPr/>
          <p:nvPr/>
        </p:nvSpPr>
        <p:spPr>
          <a:xfrm>
            <a:off x="607219" y="2680692"/>
            <a:ext cx="582495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475569"/>
                </a:solidFill>
              </a:rPr>
              <a:t>Avantages :</a:t>
            </a:r>
            <a:endParaRPr lang="en-US" sz="685" dirty="0"/>
          </a:p>
        </p:txBody>
      </p:sp>
      <p:sp>
        <p:nvSpPr>
          <p:cNvPr id="16" name="Text 12"/>
          <p:cNvSpPr/>
          <p:nvPr/>
        </p:nvSpPr>
        <p:spPr>
          <a:xfrm>
            <a:off x="607219" y="2680692"/>
            <a:ext cx="2314938" cy="2857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Grande robustesse, entretien réduit, résiste bien aux séismes.</a:t>
            </a:r>
            <a:endParaRPr lang="en-US" sz="725" dirty="0"/>
          </a:p>
        </p:txBody>
      </p:sp>
      <p:sp>
        <p:nvSpPr>
          <p:cNvPr id="17" name="Text 13"/>
          <p:cNvSpPr/>
          <p:nvPr/>
        </p:nvSpPr>
        <p:spPr>
          <a:xfrm>
            <a:off x="428625" y="4920258"/>
            <a:ext cx="2571750" cy="223242"/>
          </a:xfrm>
          <a:prstGeom prst="rect">
            <a:avLst/>
          </a:prstGeom>
          <a:noFill/>
        </p:spPr>
        <p:txBody>
          <a:bodyPr wrap="square" lIns="0" tIns="127508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64748B"/>
                </a:solidFill>
              </a:rPr>
              <a:t>Fondation : Rocheuse de haute qualité</a:t>
            </a:r>
            <a:endParaRPr lang="en-US" sz="585" dirty="0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5" y="1297484"/>
            <a:ext cx="171450" cy="17145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3564731" y="1285875"/>
            <a:ext cx="1295893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1E293B"/>
                </a:solidFill>
              </a:rPr>
              <a:t>Barrages-Voûtes</a:t>
            </a:r>
            <a:endParaRPr lang="en-US" sz="1050" dirty="0"/>
          </a:p>
        </p:txBody>
      </p:sp>
      <p:sp>
        <p:nvSpPr>
          <p:cNvPr id="20" name="Text 15"/>
          <p:cNvSpPr/>
          <p:nvPr/>
        </p:nvSpPr>
        <p:spPr>
          <a:xfrm>
            <a:off x="3286125" y="1859161"/>
            <a:ext cx="100013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0D9488"/>
                </a:solidFill>
              </a:rPr>
              <a:t></a:t>
            </a:r>
            <a:endParaRPr lang="en-US" sz="685" dirty="0"/>
          </a:p>
        </p:txBody>
      </p:sp>
      <p:sp>
        <p:nvSpPr>
          <p:cNvPr id="21" name="Text 16"/>
          <p:cNvSpPr/>
          <p:nvPr/>
        </p:nvSpPr>
        <p:spPr>
          <a:xfrm>
            <a:off x="3464719" y="1866305"/>
            <a:ext cx="463283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475569"/>
                </a:solidFill>
              </a:rPr>
              <a:t>Principe :</a:t>
            </a:r>
            <a:endParaRPr lang="en-US" sz="685" dirty="0"/>
          </a:p>
        </p:txBody>
      </p:sp>
      <p:sp>
        <p:nvSpPr>
          <p:cNvPr id="22" name="Text 17"/>
          <p:cNvSpPr/>
          <p:nvPr/>
        </p:nvSpPr>
        <p:spPr>
          <a:xfrm>
            <a:off x="3464719" y="1866305"/>
            <a:ext cx="2163496" cy="2857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Report des charges sur les rives par effet d'arc.</a:t>
            </a:r>
            <a:endParaRPr lang="en-US" sz="725" dirty="0"/>
          </a:p>
        </p:txBody>
      </p:sp>
      <p:sp>
        <p:nvSpPr>
          <p:cNvPr id="23" name="Text 18"/>
          <p:cNvSpPr/>
          <p:nvPr/>
        </p:nvSpPr>
        <p:spPr>
          <a:xfrm>
            <a:off x="3286125" y="2266355"/>
            <a:ext cx="100013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0D9488"/>
                </a:solidFill>
              </a:rPr>
              <a:t></a:t>
            </a:r>
            <a:endParaRPr lang="en-US" sz="685" dirty="0"/>
          </a:p>
        </p:txBody>
      </p:sp>
      <p:sp>
        <p:nvSpPr>
          <p:cNvPr id="24" name="Text 19"/>
          <p:cNvSpPr/>
          <p:nvPr/>
        </p:nvSpPr>
        <p:spPr>
          <a:xfrm>
            <a:off x="3464719" y="2273498"/>
            <a:ext cx="571584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475569"/>
                </a:solidFill>
              </a:rPr>
              <a:t>Matériaux :</a:t>
            </a:r>
            <a:endParaRPr lang="en-US" sz="685" dirty="0"/>
          </a:p>
        </p:txBody>
      </p:sp>
      <p:sp>
        <p:nvSpPr>
          <p:cNvPr id="25" name="Text 20"/>
          <p:cNvSpPr/>
          <p:nvPr/>
        </p:nvSpPr>
        <p:spPr>
          <a:xfrm>
            <a:off x="4036302" y="2273498"/>
            <a:ext cx="1685423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Béton armé de haute performance.</a:t>
            </a:r>
            <a:endParaRPr lang="en-US" sz="725" dirty="0"/>
          </a:p>
        </p:txBody>
      </p:sp>
      <p:sp>
        <p:nvSpPr>
          <p:cNvPr id="26" name="Text 21"/>
          <p:cNvSpPr/>
          <p:nvPr/>
        </p:nvSpPr>
        <p:spPr>
          <a:xfrm>
            <a:off x="3286125" y="2523530"/>
            <a:ext cx="100013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0D9488"/>
                </a:solidFill>
              </a:rPr>
              <a:t></a:t>
            </a:r>
            <a:endParaRPr lang="en-US" sz="685" dirty="0"/>
          </a:p>
        </p:txBody>
      </p:sp>
      <p:sp>
        <p:nvSpPr>
          <p:cNvPr id="27" name="Text 22"/>
          <p:cNvSpPr/>
          <p:nvPr/>
        </p:nvSpPr>
        <p:spPr>
          <a:xfrm>
            <a:off x="3464719" y="2530673"/>
            <a:ext cx="582495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475569"/>
                </a:solidFill>
              </a:rPr>
              <a:t>Avantages :</a:t>
            </a:r>
            <a:endParaRPr lang="en-US" sz="685" dirty="0"/>
          </a:p>
        </p:txBody>
      </p:sp>
      <p:sp>
        <p:nvSpPr>
          <p:cNvPr id="28" name="Text 23"/>
          <p:cNvSpPr/>
          <p:nvPr/>
        </p:nvSpPr>
        <p:spPr>
          <a:xfrm>
            <a:off x="3464719" y="2530673"/>
            <a:ext cx="2162798" cy="2857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Économie majeure de matériaux, structure élégante.</a:t>
            </a:r>
            <a:endParaRPr lang="en-US" sz="725" dirty="0"/>
          </a:p>
        </p:txBody>
      </p:sp>
      <p:sp>
        <p:nvSpPr>
          <p:cNvPr id="29" name="Text 24"/>
          <p:cNvSpPr/>
          <p:nvPr/>
        </p:nvSpPr>
        <p:spPr>
          <a:xfrm>
            <a:off x="3286125" y="4920258"/>
            <a:ext cx="2571750" cy="223242"/>
          </a:xfrm>
          <a:prstGeom prst="rect">
            <a:avLst/>
          </a:prstGeom>
          <a:noFill/>
        </p:spPr>
        <p:txBody>
          <a:bodyPr wrap="square" lIns="0" tIns="127508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64748B"/>
                </a:solidFill>
              </a:rPr>
              <a:t>Fondation : Rives rocheuses très encaissées</a:t>
            </a:r>
            <a:endParaRPr lang="en-US" sz="585" dirty="0"/>
          </a:p>
        </p:txBody>
      </p:sp>
      <p:pic>
        <p:nvPicPr>
          <p:cNvPr id="3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25" y="1297484"/>
            <a:ext cx="171450" cy="171450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6422231" y="1285875"/>
            <a:ext cx="1604637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1E293B"/>
                </a:solidFill>
              </a:rPr>
              <a:t>Terre / Enrochement</a:t>
            </a:r>
            <a:endParaRPr lang="en-US" sz="1050" dirty="0"/>
          </a:p>
        </p:txBody>
      </p:sp>
      <p:sp>
        <p:nvSpPr>
          <p:cNvPr id="32" name="Text 26"/>
          <p:cNvSpPr/>
          <p:nvPr/>
        </p:nvSpPr>
        <p:spPr>
          <a:xfrm>
            <a:off x="6143625" y="1859161"/>
            <a:ext cx="100013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0D9488"/>
                </a:solidFill>
              </a:rPr>
              <a:t></a:t>
            </a:r>
            <a:endParaRPr lang="en-US" sz="685" dirty="0"/>
          </a:p>
        </p:txBody>
      </p:sp>
      <p:sp>
        <p:nvSpPr>
          <p:cNvPr id="33" name="Text 27"/>
          <p:cNvSpPr/>
          <p:nvPr/>
        </p:nvSpPr>
        <p:spPr>
          <a:xfrm>
            <a:off x="6322219" y="1866305"/>
            <a:ext cx="463283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475569"/>
                </a:solidFill>
              </a:rPr>
              <a:t>Principe :</a:t>
            </a:r>
            <a:endParaRPr lang="en-US" sz="685" dirty="0"/>
          </a:p>
        </p:txBody>
      </p:sp>
      <p:sp>
        <p:nvSpPr>
          <p:cNvPr id="34" name="Text 28"/>
          <p:cNvSpPr/>
          <p:nvPr/>
        </p:nvSpPr>
        <p:spPr>
          <a:xfrm>
            <a:off x="6322219" y="1866305"/>
            <a:ext cx="2364023" cy="2857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Digue constituée de matériaux meubles compactés.</a:t>
            </a:r>
            <a:endParaRPr lang="en-US" sz="725" dirty="0"/>
          </a:p>
        </p:txBody>
      </p:sp>
      <p:sp>
        <p:nvSpPr>
          <p:cNvPr id="35" name="Text 29"/>
          <p:cNvSpPr/>
          <p:nvPr/>
        </p:nvSpPr>
        <p:spPr>
          <a:xfrm>
            <a:off x="6143625" y="2266355"/>
            <a:ext cx="100013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0D9488"/>
                </a:solidFill>
              </a:rPr>
              <a:t></a:t>
            </a:r>
            <a:endParaRPr lang="en-US" sz="685" dirty="0"/>
          </a:p>
        </p:txBody>
      </p:sp>
      <p:sp>
        <p:nvSpPr>
          <p:cNvPr id="36" name="Text 30"/>
          <p:cNvSpPr/>
          <p:nvPr/>
        </p:nvSpPr>
        <p:spPr>
          <a:xfrm>
            <a:off x="6322219" y="2273498"/>
            <a:ext cx="571584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475569"/>
                </a:solidFill>
              </a:rPr>
              <a:t>Matériaux :</a:t>
            </a:r>
            <a:endParaRPr lang="en-US" sz="685" dirty="0"/>
          </a:p>
        </p:txBody>
      </p:sp>
      <p:sp>
        <p:nvSpPr>
          <p:cNvPr id="37" name="Text 31"/>
          <p:cNvSpPr/>
          <p:nvPr/>
        </p:nvSpPr>
        <p:spPr>
          <a:xfrm>
            <a:off x="6322219" y="2273498"/>
            <a:ext cx="1927166" cy="2857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Terre, argile (noyau), roches, géomembranes.</a:t>
            </a:r>
            <a:endParaRPr lang="en-US" sz="725" dirty="0"/>
          </a:p>
        </p:txBody>
      </p:sp>
      <p:sp>
        <p:nvSpPr>
          <p:cNvPr id="38" name="Text 32"/>
          <p:cNvSpPr/>
          <p:nvPr/>
        </p:nvSpPr>
        <p:spPr>
          <a:xfrm>
            <a:off x="6143625" y="2673548"/>
            <a:ext cx="100013" cy="15001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0D9488"/>
                </a:solidFill>
              </a:rPr>
              <a:t></a:t>
            </a:r>
            <a:endParaRPr lang="en-US" sz="685" dirty="0"/>
          </a:p>
        </p:txBody>
      </p:sp>
      <p:sp>
        <p:nvSpPr>
          <p:cNvPr id="39" name="Text 33"/>
          <p:cNvSpPr/>
          <p:nvPr/>
        </p:nvSpPr>
        <p:spPr>
          <a:xfrm>
            <a:off x="6322219" y="2680692"/>
            <a:ext cx="582495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685" b="1" dirty="0">
                <a:solidFill>
                  <a:srgbClr val="475569"/>
                </a:solidFill>
              </a:rPr>
              <a:t>Avantages :</a:t>
            </a:r>
            <a:endParaRPr lang="en-US" sz="685" dirty="0"/>
          </a:p>
        </p:txBody>
      </p:sp>
      <p:sp>
        <p:nvSpPr>
          <p:cNvPr id="40" name="Text 34"/>
          <p:cNvSpPr/>
          <p:nvPr/>
        </p:nvSpPr>
        <p:spPr>
          <a:xfrm>
            <a:off x="6322219" y="2680692"/>
            <a:ext cx="2321523" cy="2857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Adapté aux fondations déformables, coût réduit.</a:t>
            </a:r>
            <a:endParaRPr lang="en-US" sz="725" dirty="0"/>
          </a:p>
        </p:txBody>
      </p:sp>
      <p:sp>
        <p:nvSpPr>
          <p:cNvPr id="41" name="Text 35"/>
          <p:cNvSpPr/>
          <p:nvPr/>
        </p:nvSpPr>
        <p:spPr>
          <a:xfrm>
            <a:off x="6143625" y="4920258"/>
            <a:ext cx="2571750" cy="223242"/>
          </a:xfrm>
          <a:prstGeom prst="rect">
            <a:avLst/>
          </a:prstGeom>
          <a:noFill/>
        </p:spPr>
        <p:txBody>
          <a:bodyPr wrap="square" lIns="0" tIns="127508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64748B"/>
                </a:solidFill>
              </a:rPr>
              <a:t>Fondation : Adaptable (meuble ou rocheuse)</a:t>
            </a:r>
            <a:endParaRPr lang="en-US" sz="58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1E293B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1E293B"/>
                </a:solidFill>
              </a:rPr>
              <a:t>Analyse des Sollicitations et Charges</a:t>
            </a:r>
            <a:endParaRPr lang="en-US" sz="16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1297484"/>
            <a:ext cx="192881" cy="17145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28663" y="1285875"/>
            <a:ext cx="1009557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1E293B"/>
                </a:solidFill>
              </a:rPr>
              <a:t>Permanentes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557213" y="1744861"/>
            <a:ext cx="24431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1E293B"/>
                </a:solidFill>
              </a:rPr>
              <a:t>Poids Propre</a:t>
            </a:r>
            <a:endParaRPr lang="en-US" sz="785" dirty="0"/>
          </a:p>
        </p:txBody>
      </p:sp>
      <p:sp>
        <p:nvSpPr>
          <p:cNvPr id="9" name="Text 5"/>
          <p:cNvSpPr/>
          <p:nvPr/>
        </p:nvSpPr>
        <p:spPr>
          <a:xfrm>
            <a:off x="557213" y="1935956"/>
            <a:ext cx="244316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Poids de la structure du barrage agissant verticalement.</a:t>
            </a:r>
            <a:endParaRPr lang="en-US" sz="725" dirty="0"/>
          </a:p>
        </p:txBody>
      </p:sp>
      <p:sp>
        <p:nvSpPr>
          <p:cNvPr id="10" name="Text 6"/>
          <p:cNvSpPr/>
          <p:nvPr/>
        </p:nvSpPr>
        <p:spPr>
          <a:xfrm>
            <a:off x="557213" y="2358833"/>
            <a:ext cx="24431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1E293B"/>
                </a:solidFill>
              </a:rPr>
              <a:t>Pression Hydrostatique</a:t>
            </a:r>
            <a:endParaRPr lang="en-US" sz="785" dirty="0"/>
          </a:p>
        </p:txBody>
      </p:sp>
      <p:sp>
        <p:nvSpPr>
          <p:cNvPr id="11" name="Text 7"/>
          <p:cNvSpPr/>
          <p:nvPr/>
        </p:nvSpPr>
        <p:spPr>
          <a:xfrm>
            <a:off x="557213" y="2549928"/>
            <a:ext cx="244316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Poussée horizontale de l'eau sur le parement amont.</a:t>
            </a:r>
            <a:endParaRPr lang="en-US" sz="725" dirty="0"/>
          </a:p>
        </p:txBody>
      </p:sp>
      <p:sp>
        <p:nvSpPr>
          <p:cNvPr id="12" name="Text 8"/>
          <p:cNvSpPr/>
          <p:nvPr/>
        </p:nvSpPr>
        <p:spPr>
          <a:xfrm>
            <a:off x="557213" y="2865648"/>
            <a:ext cx="2443163" cy="11608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0D9488"/>
                </a:solidFill>
              </a:rPr>
              <a:t>P = ρ.g.h</a:t>
            </a:r>
            <a:endParaRPr lang="en-US" sz="585" dirty="0"/>
          </a:p>
        </p:txBody>
      </p:sp>
      <p:sp>
        <p:nvSpPr>
          <p:cNvPr id="13" name="Text 9"/>
          <p:cNvSpPr/>
          <p:nvPr/>
        </p:nvSpPr>
        <p:spPr>
          <a:xfrm>
            <a:off x="557213" y="3124609"/>
            <a:ext cx="24431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1E293B"/>
                </a:solidFill>
              </a:rPr>
              <a:t>Sous-pressions</a:t>
            </a:r>
            <a:endParaRPr lang="en-US" sz="785" dirty="0"/>
          </a:p>
        </p:txBody>
      </p:sp>
      <p:sp>
        <p:nvSpPr>
          <p:cNvPr id="14" name="Text 10"/>
          <p:cNvSpPr/>
          <p:nvPr/>
        </p:nvSpPr>
        <p:spPr>
          <a:xfrm>
            <a:off x="557213" y="3315705"/>
            <a:ext cx="244316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Pression de l'eau sous la fondation réduisant la stabilité.</a:t>
            </a:r>
            <a:endParaRPr lang="en-US" sz="725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5" y="1297484"/>
            <a:ext cx="171450" cy="17145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564731" y="1285875"/>
            <a:ext cx="725537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1E293B"/>
                </a:solidFill>
              </a:rPr>
              <a:t>Variables</a:t>
            </a:r>
            <a:endParaRPr lang="en-US" sz="1050" dirty="0"/>
          </a:p>
        </p:txBody>
      </p:sp>
      <p:sp>
        <p:nvSpPr>
          <p:cNvPr id="17" name="Text 12"/>
          <p:cNvSpPr/>
          <p:nvPr/>
        </p:nvSpPr>
        <p:spPr>
          <a:xfrm>
            <a:off x="3414713" y="1744861"/>
            <a:ext cx="24431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1E293B"/>
                </a:solidFill>
              </a:rPr>
              <a:t>Action des Vagues</a:t>
            </a:r>
            <a:endParaRPr lang="en-US" sz="785" dirty="0"/>
          </a:p>
        </p:txBody>
      </p:sp>
      <p:sp>
        <p:nvSpPr>
          <p:cNvPr id="18" name="Text 13"/>
          <p:cNvSpPr/>
          <p:nvPr/>
        </p:nvSpPr>
        <p:spPr>
          <a:xfrm>
            <a:off x="3414713" y="1935956"/>
            <a:ext cx="244316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Pression dynamique exercée par les vagues sur le parement.</a:t>
            </a:r>
            <a:endParaRPr lang="en-US" sz="725" dirty="0"/>
          </a:p>
        </p:txBody>
      </p:sp>
      <p:sp>
        <p:nvSpPr>
          <p:cNvPr id="19" name="Text 14"/>
          <p:cNvSpPr/>
          <p:nvPr/>
        </p:nvSpPr>
        <p:spPr>
          <a:xfrm>
            <a:off x="3414713" y="2358833"/>
            <a:ext cx="24431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1E293B"/>
                </a:solidFill>
              </a:rPr>
              <a:t>Poussée des Sédiments</a:t>
            </a:r>
            <a:endParaRPr lang="en-US" sz="785" dirty="0"/>
          </a:p>
        </p:txBody>
      </p:sp>
      <p:sp>
        <p:nvSpPr>
          <p:cNvPr id="20" name="Text 15"/>
          <p:cNvSpPr/>
          <p:nvPr/>
        </p:nvSpPr>
        <p:spPr>
          <a:xfrm>
            <a:off x="3414713" y="2549928"/>
            <a:ext cx="2443163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Accumulation de matériaux solides au pied amont.</a:t>
            </a:r>
            <a:endParaRPr lang="en-US" sz="725" dirty="0"/>
          </a:p>
        </p:txBody>
      </p:sp>
      <p:sp>
        <p:nvSpPr>
          <p:cNvPr id="21" name="Text 16"/>
          <p:cNvSpPr/>
          <p:nvPr/>
        </p:nvSpPr>
        <p:spPr>
          <a:xfrm>
            <a:off x="3414713" y="2832804"/>
            <a:ext cx="24431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1E293B"/>
                </a:solidFill>
              </a:rPr>
              <a:t>Action de la Glace</a:t>
            </a:r>
            <a:endParaRPr lang="en-US" sz="785" dirty="0"/>
          </a:p>
        </p:txBody>
      </p:sp>
      <p:sp>
        <p:nvSpPr>
          <p:cNvPr id="22" name="Text 17"/>
          <p:cNvSpPr/>
          <p:nvPr/>
        </p:nvSpPr>
        <p:spPr>
          <a:xfrm>
            <a:off x="3414713" y="3023899"/>
            <a:ext cx="244316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Pression due à l'expansion thermique de la glace en surface.</a:t>
            </a:r>
            <a:endParaRPr lang="en-US" sz="725" dirty="0"/>
          </a:p>
        </p:txBody>
      </p:sp>
      <p:pic>
        <p:nvPicPr>
          <p:cNvPr id="2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25" y="1297484"/>
            <a:ext cx="171450" cy="17145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6422231" y="1285875"/>
            <a:ext cx="1073432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1E293B"/>
                </a:solidFill>
              </a:rPr>
              <a:t>Accidentelles</a:t>
            </a:r>
            <a:endParaRPr lang="en-US" sz="1050" dirty="0"/>
          </a:p>
        </p:txBody>
      </p:sp>
      <p:sp>
        <p:nvSpPr>
          <p:cNvPr id="25" name="Text 19"/>
          <p:cNvSpPr/>
          <p:nvPr/>
        </p:nvSpPr>
        <p:spPr>
          <a:xfrm>
            <a:off x="6272213" y="1744861"/>
            <a:ext cx="24431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1E293B"/>
                </a:solidFill>
              </a:rPr>
              <a:t>Séisme</a:t>
            </a:r>
            <a:endParaRPr lang="en-US" sz="785" dirty="0"/>
          </a:p>
        </p:txBody>
      </p:sp>
      <p:sp>
        <p:nvSpPr>
          <p:cNvPr id="26" name="Text 20"/>
          <p:cNvSpPr/>
          <p:nvPr/>
        </p:nvSpPr>
        <p:spPr>
          <a:xfrm>
            <a:off x="6272213" y="1935956"/>
            <a:ext cx="244316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Forces d'inertie horizontales et verticales (méthode de Westergaard).</a:t>
            </a:r>
            <a:endParaRPr lang="en-US" sz="725" dirty="0"/>
          </a:p>
        </p:txBody>
      </p:sp>
      <p:sp>
        <p:nvSpPr>
          <p:cNvPr id="27" name="Text 21"/>
          <p:cNvSpPr/>
          <p:nvPr/>
        </p:nvSpPr>
        <p:spPr>
          <a:xfrm>
            <a:off x="6272213" y="2358833"/>
            <a:ext cx="24431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1E293B"/>
                </a:solidFill>
              </a:rPr>
              <a:t>Crue de Projet</a:t>
            </a:r>
            <a:endParaRPr lang="en-US" sz="785" dirty="0"/>
          </a:p>
        </p:txBody>
      </p:sp>
      <p:sp>
        <p:nvSpPr>
          <p:cNvPr id="28" name="Text 22"/>
          <p:cNvSpPr/>
          <p:nvPr/>
        </p:nvSpPr>
        <p:spPr>
          <a:xfrm>
            <a:off x="6272213" y="2549928"/>
            <a:ext cx="244316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Niveau d'eau exceptionnel sollicitant les évacuateurs.</a:t>
            </a:r>
            <a:endParaRPr lang="en-US" sz="725" dirty="0"/>
          </a:p>
        </p:txBody>
      </p:sp>
      <p:sp>
        <p:nvSpPr>
          <p:cNvPr id="29" name="Text 23"/>
          <p:cNvSpPr/>
          <p:nvPr/>
        </p:nvSpPr>
        <p:spPr>
          <a:xfrm>
            <a:off x="6272213" y="2865648"/>
            <a:ext cx="2443163" cy="116086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0D9488"/>
                </a:solidFill>
              </a:rPr>
              <a:t>Crue Millénale</a:t>
            </a:r>
            <a:endParaRPr lang="en-US" sz="58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1E293B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1E293B"/>
                </a:solidFill>
              </a:rPr>
              <a:t>Garantir la Sécurité : Vérifications de Stabilité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28625" y="1143000"/>
            <a:ext cx="8286750" cy="1214438"/>
          </a:xfrm>
          <a:prstGeom prst="rect">
            <a:avLst/>
          </a:prstGeom>
          <a:solidFill>
            <a:srgbClr val="FFFFFF"/>
          </a:solidFill>
          <a:ln w="9144">
            <a:solidFill>
              <a:srgbClr val="0D9488">
                <a:alpha val="2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42938" y="1457325"/>
            <a:ext cx="571500" cy="571500"/>
          </a:xfrm>
          <a:prstGeom prst="rect">
            <a:avLst/>
          </a:prstGeom>
          <a:solidFill>
            <a:srgbClr val="0D9488"/>
          </a:solidFill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388" y="1628775"/>
            <a:ext cx="228600" cy="2286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00188" y="1420713"/>
            <a:ext cx="7000875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1E293B"/>
                </a:solidFill>
              </a:rPr>
              <a:t>Stabilité au Glissement</a:t>
            </a:r>
            <a:endParaRPr lang="en-US" sz="1160" dirty="0"/>
          </a:p>
        </p:txBody>
      </p:sp>
      <p:sp>
        <p:nvSpPr>
          <p:cNvPr id="10" name="Text 6"/>
          <p:cNvSpPr/>
          <p:nvPr/>
        </p:nvSpPr>
        <p:spPr>
          <a:xfrm>
            <a:off x="1500188" y="1706463"/>
            <a:ext cx="7000875" cy="16073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475569"/>
                </a:solidFill>
              </a:rPr>
              <a:t>Vérification que les forces de frottement et de cohésion à la base s'opposent aux forces horizontales (poussée de l'eau, séisme).</a:t>
            </a:r>
            <a:endParaRPr lang="en-US" sz="780" dirty="0"/>
          </a:p>
        </p:txBody>
      </p:sp>
      <p:sp>
        <p:nvSpPr>
          <p:cNvPr id="11" name="Text 7"/>
          <p:cNvSpPr/>
          <p:nvPr/>
        </p:nvSpPr>
        <p:spPr>
          <a:xfrm>
            <a:off x="1500188" y="1938635"/>
            <a:ext cx="7000875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0D9488"/>
                </a:solidFill>
              </a:rPr>
              <a:t>Coefficient de Sécurité (Fs) &gt; 1.5</a:t>
            </a:r>
            <a:endParaRPr lang="en-US" sz="635" dirty="0"/>
          </a:p>
        </p:txBody>
      </p:sp>
      <p:sp>
        <p:nvSpPr>
          <p:cNvPr id="12" name="Shape 8"/>
          <p:cNvSpPr/>
          <p:nvPr/>
        </p:nvSpPr>
        <p:spPr>
          <a:xfrm>
            <a:off x="428625" y="2486025"/>
            <a:ext cx="8286750" cy="1214438"/>
          </a:xfrm>
          <a:prstGeom prst="rect">
            <a:avLst/>
          </a:prstGeom>
          <a:solidFill>
            <a:srgbClr val="FFFFFF"/>
          </a:solidFill>
          <a:ln w="9144">
            <a:solidFill>
              <a:srgbClr val="0D9488">
                <a:alpha val="20000"/>
              </a:srgbClr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642938" y="2800350"/>
            <a:ext cx="571500" cy="571500"/>
          </a:xfrm>
          <a:prstGeom prst="rect">
            <a:avLst/>
          </a:prstGeom>
          <a:solidFill>
            <a:srgbClr val="0D9488"/>
          </a:solidFill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88" y="2971800"/>
            <a:ext cx="228600" cy="22860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500188" y="2763738"/>
            <a:ext cx="7000875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1E293B"/>
                </a:solidFill>
              </a:rPr>
              <a:t>Stabilité au Renversement</a:t>
            </a:r>
            <a:endParaRPr lang="en-US" sz="1160" dirty="0"/>
          </a:p>
        </p:txBody>
      </p:sp>
      <p:sp>
        <p:nvSpPr>
          <p:cNvPr id="16" name="Text 11"/>
          <p:cNvSpPr/>
          <p:nvPr/>
        </p:nvSpPr>
        <p:spPr>
          <a:xfrm>
            <a:off x="1500188" y="3049488"/>
            <a:ext cx="7000875" cy="16073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475569"/>
                </a:solidFill>
              </a:rPr>
              <a:t>Le moment stabilisateur (poids propre) doit être supérieur au moment de renversement. La résultante doit rester dans le tiers central.</a:t>
            </a:r>
            <a:endParaRPr lang="en-US" sz="780" dirty="0"/>
          </a:p>
        </p:txBody>
      </p:sp>
      <p:sp>
        <p:nvSpPr>
          <p:cNvPr id="17" name="Text 12"/>
          <p:cNvSpPr/>
          <p:nvPr/>
        </p:nvSpPr>
        <p:spPr>
          <a:xfrm>
            <a:off x="1500188" y="3281660"/>
            <a:ext cx="7000875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0D9488"/>
                </a:solidFill>
              </a:rPr>
              <a:t>Règle du Tiers Central (Pas de traction)</a:t>
            </a:r>
            <a:endParaRPr lang="en-US" sz="635" dirty="0"/>
          </a:p>
        </p:txBody>
      </p:sp>
      <p:sp>
        <p:nvSpPr>
          <p:cNvPr id="18" name="Shape 13"/>
          <p:cNvSpPr/>
          <p:nvPr/>
        </p:nvSpPr>
        <p:spPr>
          <a:xfrm>
            <a:off x="428625" y="3829050"/>
            <a:ext cx="8286750" cy="1214438"/>
          </a:xfrm>
          <a:prstGeom prst="rect">
            <a:avLst/>
          </a:prstGeom>
          <a:solidFill>
            <a:srgbClr val="FFFFFF"/>
          </a:solidFill>
          <a:ln w="9144">
            <a:solidFill>
              <a:srgbClr val="0D9488">
                <a:alpha val="20000"/>
              </a:srgbClr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642938" y="4143375"/>
            <a:ext cx="571500" cy="571500"/>
          </a:xfrm>
          <a:prstGeom prst="rect">
            <a:avLst/>
          </a:prstGeom>
          <a:solidFill>
            <a:srgbClr val="0D9488"/>
          </a:solidFill>
        </p:spPr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388" y="4314825"/>
            <a:ext cx="228600" cy="22860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500188" y="4106763"/>
            <a:ext cx="7000875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1E293B"/>
                </a:solidFill>
              </a:rPr>
              <a:t>Contraintes Internes</a:t>
            </a:r>
            <a:endParaRPr lang="en-US" sz="1160" dirty="0"/>
          </a:p>
        </p:txBody>
      </p:sp>
      <p:sp>
        <p:nvSpPr>
          <p:cNvPr id="22" name="Text 16"/>
          <p:cNvSpPr/>
          <p:nvPr/>
        </p:nvSpPr>
        <p:spPr>
          <a:xfrm>
            <a:off x="1500188" y="4392513"/>
            <a:ext cx="7000875" cy="160734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475569"/>
                </a:solidFill>
              </a:rPr>
              <a:t>Vérification que les contraintes de compression et de traction dans le béton ou le sol ne dépassent pas les limites admissibles.</a:t>
            </a:r>
            <a:endParaRPr lang="en-US" sz="780" dirty="0"/>
          </a:p>
        </p:txBody>
      </p:sp>
      <p:sp>
        <p:nvSpPr>
          <p:cNvPr id="23" name="Text 17"/>
          <p:cNvSpPr/>
          <p:nvPr/>
        </p:nvSpPr>
        <p:spPr>
          <a:xfrm>
            <a:off x="1500188" y="4624685"/>
            <a:ext cx="7000875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35" b="1" dirty="0">
                <a:solidFill>
                  <a:srgbClr val="0D9488"/>
                </a:solidFill>
              </a:rPr>
              <a:t>Analyse par Éléments Finis (MEF)</a:t>
            </a:r>
            <a:endParaRPr lang="en-US" sz="63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1E293B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1E293B"/>
                </a:solidFill>
              </a:rPr>
              <a:t>Gestion de l'Eau : Évacuateurs et Vidanges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28625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0D9488"/>
                </a:solidFill>
              </a:rPr>
              <a:t>Évacuateurs de Crue</a:t>
            </a:r>
            <a:endParaRPr lang="en-US" sz="1160" dirty="0"/>
          </a:p>
        </p:txBody>
      </p:sp>
      <p:sp>
        <p:nvSpPr>
          <p:cNvPr id="7" name="Shape 4"/>
          <p:cNvSpPr/>
          <p:nvPr/>
        </p:nvSpPr>
        <p:spPr>
          <a:xfrm>
            <a:off x="428625" y="1678781"/>
            <a:ext cx="357188" cy="357188"/>
          </a:xfrm>
          <a:prstGeom prst="rect">
            <a:avLst/>
          </a:prstGeom>
          <a:solidFill>
            <a:srgbClr val="1E293B"/>
          </a:solidFill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852" y="1785938"/>
            <a:ext cx="160734" cy="1428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28688" y="1678781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E293B"/>
                </a:solidFill>
              </a:rPr>
              <a:t>Sécurité de l'Ouvrage</a:t>
            </a:r>
            <a:endParaRPr lang="en-US" sz="885" dirty="0"/>
          </a:p>
        </p:txBody>
      </p:sp>
      <p:sp>
        <p:nvSpPr>
          <p:cNvPr id="10" name="Text 6"/>
          <p:cNvSpPr/>
          <p:nvPr/>
        </p:nvSpPr>
        <p:spPr>
          <a:xfrm>
            <a:off x="928688" y="1889522"/>
            <a:ext cx="3643313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475569"/>
                </a:solidFill>
              </a:rPr>
              <a:t>Dimensionnés pour évacuer la crue de projet (millénale) sans débordement sur la crête du barrage.</a:t>
            </a:r>
            <a:endParaRPr lang="en-US" sz="780" dirty="0"/>
          </a:p>
        </p:txBody>
      </p:sp>
      <p:sp>
        <p:nvSpPr>
          <p:cNvPr id="11" name="Shape 7"/>
          <p:cNvSpPr/>
          <p:nvPr/>
        </p:nvSpPr>
        <p:spPr>
          <a:xfrm>
            <a:off x="928688" y="2268141"/>
            <a:ext cx="1076362" cy="144661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12" name="Text 8"/>
          <p:cNvSpPr/>
          <p:nvPr/>
        </p:nvSpPr>
        <p:spPr>
          <a:xfrm>
            <a:off x="928688" y="2268141"/>
            <a:ext cx="1076362" cy="144661"/>
          </a:xfrm>
          <a:prstGeom prst="rect">
            <a:avLst/>
          </a:prstGeom>
          <a:noFill/>
        </p:spPr>
        <p:txBody>
          <a:bodyPr wrap="none" lIns="85090" tIns="34036" rIns="8509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1E293B"/>
                </a:solidFill>
              </a:rPr>
              <a:t>Laminage des Crues</a:t>
            </a:r>
            <a:endParaRPr lang="en-US" sz="585" dirty="0"/>
          </a:p>
        </p:txBody>
      </p:sp>
      <p:sp>
        <p:nvSpPr>
          <p:cNvPr id="13" name="Shape 9"/>
          <p:cNvSpPr/>
          <p:nvPr/>
        </p:nvSpPr>
        <p:spPr>
          <a:xfrm>
            <a:off x="428625" y="2598539"/>
            <a:ext cx="357188" cy="357188"/>
          </a:xfrm>
          <a:prstGeom prst="rect">
            <a:avLst/>
          </a:prstGeom>
          <a:solidFill>
            <a:srgbClr val="1E293B"/>
          </a:solidFill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781" y="2705695"/>
            <a:ext cx="142875" cy="14287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928688" y="2598539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E293B"/>
                </a:solidFill>
              </a:rPr>
              <a:t>Types de Déversoirs</a:t>
            </a:r>
            <a:endParaRPr lang="en-US" sz="885" dirty="0"/>
          </a:p>
        </p:txBody>
      </p:sp>
      <p:sp>
        <p:nvSpPr>
          <p:cNvPr id="16" name="Text 11"/>
          <p:cNvSpPr/>
          <p:nvPr/>
        </p:nvSpPr>
        <p:spPr>
          <a:xfrm>
            <a:off x="928688" y="2809280"/>
            <a:ext cx="3643313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475569"/>
                </a:solidFill>
              </a:rPr>
              <a:t>Seuil libre, vannes segment, siphons ou évacuateurs en "saut de ski" pour dissiper l'énergie.</a:t>
            </a:r>
            <a:endParaRPr lang="en-US" sz="780" dirty="0"/>
          </a:p>
        </p:txBody>
      </p:sp>
      <p:sp>
        <p:nvSpPr>
          <p:cNvPr id="17" name="Shape 12"/>
          <p:cNvSpPr/>
          <p:nvPr/>
        </p:nvSpPr>
        <p:spPr>
          <a:xfrm>
            <a:off x="928688" y="3187898"/>
            <a:ext cx="1165324" cy="144661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18" name="Text 13"/>
          <p:cNvSpPr/>
          <p:nvPr/>
        </p:nvSpPr>
        <p:spPr>
          <a:xfrm>
            <a:off x="928688" y="3187898"/>
            <a:ext cx="1165324" cy="144661"/>
          </a:xfrm>
          <a:prstGeom prst="rect">
            <a:avLst/>
          </a:prstGeom>
          <a:noFill/>
        </p:spPr>
        <p:txBody>
          <a:bodyPr wrap="none" lIns="85090" tIns="34036" rIns="8509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1E293B"/>
                </a:solidFill>
              </a:rPr>
              <a:t>Dissipation d'Énergie</a:t>
            </a:r>
            <a:endParaRPr lang="en-US" sz="585" dirty="0"/>
          </a:p>
        </p:txBody>
      </p:sp>
      <p:sp>
        <p:nvSpPr>
          <p:cNvPr id="19" name="Text 14"/>
          <p:cNvSpPr/>
          <p:nvPr/>
        </p:nvSpPr>
        <p:spPr>
          <a:xfrm>
            <a:off x="4572000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0D9488"/>
                </a:solidFill>
              </a:rPr>
              <a:t>Vidanges et Prises d'Eau</a:t>
            </a:r>
            <a:endParaRPr lang="en-US" sz="1160" dirty="0"/>
          </a:p>
        </p:txBody>
      </p:sp>
      <p:sp>
        <p:nvSpPr>
          <p:cNvPr id="20" name="Shape 15"/>
          <p:cNvSpPr/>
          <p:nvPr/>
        </p:nvSpPr>
        <p:spPr>
          <a:xfrm>
            <a:off x="4572000" y="1678781"/>
            <a:ext cx="357188" cy="357188"/>
          </a:xfrm>
          <a:prstGeom prst="rect">
            <a:avLst/>
          </a:prstGeom>
          <a:solidFill>
            <a:srgbClr val="1E293B"/>
          </a:solidFill>
        </p:spPr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9156" y="1785938"/>
            <a:ext cx="142875" cy="142875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072063" y="1678781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E293B"/>
                </a:solidFill>
              </a:rPr>
              <a:t>Vidanges de Fond</a:t>
            </a:r>
            <a:endParaRPr lang="en-US" sz="885" dirty="0"/>
          </a:p>
        </p:txBody>
      </p:sp>
      <p:sp>
        <p:nvSpPr>
          <p:cNvPr id="23" name="Text 17"/>
          <p:cNvSpPr/>
          <p:nvPr/>
        </p:nvSpPr>
        <p:spPr>
          <a:xfrm>
            <a:off x="5072063" y="1889522"/>
            <a:ext cx="3643313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475569"/>
                </a:solidFill>
              </a:rPr>
              <a:t>Permettent l'entretien, la gestion des sédiments et la mise en sécurité rapide du réservoir.</a:t>
            </a:r>
            <a:endParaRPr lang="en-US" sz="780" dirty="0"/>
          </a:p>
        </p:txBody>
      </p:sp>
      <p:sp>
        <p:nvSpPr>
          <p:cNvPr id="24" name="Shape 18"/>
          <p:cNvSpPr/>
          <p:nvPr/>
        </p:nvSpPr>
        <p:spPr>
          <a:xfrm>
            <a:off x="5072063" y="2268141"/>
            <a:ext cx="1295809" cy="144661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25" name="Text 19"/>
          <p:cNvSpPr/>
          <p:nvPr/>
        </p:nvSpPr>
        <p:spPr>
          <a:xfrm>
            <a:off x="5072063" y="2268141"/>
            <a:ext cx="1295809" cy="144661"/>
          </a:xfrm>
          <a:prstGeom prst="rect">
            <a:avLst/>
          </a:prstGeom>
          <a:noFill/>
        </p:spPr>
        <p:txBody>
          <a:bodyPr wrap="none" lIns="85090" tIns="34036" rIns="8509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1E293B"/>
                </a:solidFill>
              </a:rPr>
              <a:t>Maintenance &amp; Sécurité</a:t>
            </a:r>
            <a:endParaRPr lang="en-US" sz="585" dirty="0"/>
          </a:p>
        </p:txBody>
      </p:sp>
      <p:sp>
        <p:nvSpPr>
          <p:cNvPr id="26" name="Shape 20"/>
          <p:cNvSpPr/>
          <p:nvPr/>
        </p:nvSpPr>
        <p:spPr>
          <a:xfrm>
            <a:off x="4572000" y="2598539"/>
            <a:ext cx="357188" cy="357188"/>
          </a:xfrm>
          <a:prstGeom prst="rect">
            <a:avLst/>
          </a:prstGeom>
          <a:solidFill>
            <a:srgbClr val="1E293B"/>
          </a:solidFill>
        </p:spPr>
      </p:sp>
      <p:pic>
        <p:nvPicPr>
          <p:cNvPr id="27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7016" y="2705695"/>
            <a:ext cx="107156" cy="142875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5072063" y="2598539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E293B"/>
                </a:solidFill>
              </a:rPr>
              <a:t>Prises d'Eau de Service</a:t>
            </a:r>
            <a:endParaRPr lang="en-US" sz="885" dirty="0"/>
          </a:p>
        </p:txBody>
      </p:sp>
      <p:sp>
        <p:nvSpPr>
          <p:cNvPr id="29" name="Text 22"/>
          <p:cNvSpPr/>
          <p:nvPr/>
        </p:nvSpPr>
        <p:spPr>
          <a:xfrm>
            <a:off x="5072063" y="2809280"/>
            <a:ext cx="3643313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475569"/>
                </a:solidFill>
              </a:rPr>
              <a:t>Alimentation des turbines hydroélectriques, des réseaux d'irrigation ou d'eau potable.</a:t>
            </a:r>
            <a:endParaRPr lang="en-US" sz="780" dirty="0"/>
          </a:p>
        </p:txBody>
      </p:sp>
      <p:sp>
        <p:nvSpPr>
          <p:cNvPr id="30" name="Shape 23"/>
          <p:cNvSpPr/>
          <p:nvPr/>
        </p:nvSpPr>
        <p:spPr>
          <a:xfrm>
            <a:off x="5072063" y="3187898"/>
            <a:ext cx="767897" cy="144661"/>
          </a:xfrm>
          <a:prstGeom prst="rect">
            <a:avLst/>
          </a:prstGeom>
          <a:solidFill>
            <a:srgbClr val="E2E8F0"/>
          </a:solidFill>
        </p:spPr>
      </p:sp>
      <p:sp>
        <p:nvSpPr>
          <p:cNvPr id="31" name="Text 24"/>
          <p:cNvSpPr/>
          <p:nvPr/>
        </p:nvSpPr>
        <p:spPr>
          <a:xfrm>
            <a:off x="5072063" y="3187898"/>
            <a:ext cx="767897" cy="144661"/>
          </a:xfrm>
          <a:prstGeom prst="rect">
            <a:avLst/>
          </a:prstGeom>
          <a:noFill/>
        </p:spPr>
        <p:txBody>
          <a:bodyPr wrap="none" lIns="85090" tIns="34036" rIns="85090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1E293B"/>
                </a:solidFill>
              </a:rPr>
              <a:t>Exploitation</a:t>
            </a:r>
            <a:endParaRPr lang="en-US" sz="58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1E293B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1E293B"/>
                </a:solidFill>
              </a:rPr>
              <a:t>Simulation et Analyse Numérique des Barrages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28625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0D9488"/>
                </a:solidFill>
              </a:rPr>
              <a:t>Modélisation par Éléments Finis</a:t>
            </a:r>
            <a:endParaRPr lang="en-US" sz="1160" dirty="0"/>
          </a:p>
        </p:txBody>
      </p:sp>
      <p:sp>
        <p:nvSpPr>
          <p:cNvPr id="7" name="Shape 4"/>
          <p:cNvSpPr/>
          <p:nvPr/>
        </p:nvSpPr>
        <p:spPr>
          <a:xfrm>
            <a:off x="428625" y="1678781"/>
            <a:ext cx="357188" cy="357188"/>
          </a:xfrm>
          <a:prstGeom prst="rect">
            <a:avLst/>
          </a:prstGeom>
          <a:solidFill>
            <a:srgbClr val="1E293B"/>
          </a:solidFill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" y="1785938"/>
            <a:ext cx="142875" cy="1428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28688" y="1678781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E293B"/>
                </a:solidFill>
              </a:rPr>
              <a:t>Analyse Structurelle</a:t>
            </a:r>
            <a:endParaRPr lang="en-US" sz="885" dirty="0"/>
          </a:p>
        </p:txBody>
      </p:sp>
      <p:sp>
        <p:nvSpPr>
          <p:cNvPr id="10" name="Text 6"/>
          <p:cNvSpPr/>
          <p:nvPr/>
        </p:nvSpPr>
        <p:spPr>
          <a:xfrm>
            <a:off x="928688" y="1889522"/>
            <a:ext cx="3643313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475569"/>
                </a:solidFill>
              </a:rPr>
              <a:t>Calcul détaillé des champs de contraintes, déformations et déplacements sous charges statiques et dynamiques.</a:t>
            </a:r>
            <a:endParaRPr lang="en-US" sz="780" dirty="0"/>
          </a:p>
        </p:txBody>
      </p:sp>
      <p:sp>
        <p:nvSpPr>
          <p:cNvPr id="11" name="Shape 7"/>
          <p:cNvSpPr/>
          <p:nvPr/>
        </p:nvSpPr>
        <p:spPr>
          <a:xfrm>
            <a:off x="428625" y="2389584"/>
            <a:ext cx="357188" cy="357188"/>
          </a:xfrm>
          <a:prstGeom prst="rect">
            <a:avLst/>
          </a:prstGeom>
          <a:solidFill>
            <a:srgbClr val="1E293B"/>
          </a:solidFill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852" y="2496741"/>
            <a:ext cx="160734" cy="1428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28688" y="2389584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E293B"/>
                </a:solidFill>
              </a:rPr>
              <a:t>Interaction Sol-Structure</a:t>
            </a:r>
            <a:endParaRPr lang="en-US" sz="885" dirty="0"/>
          </a:p>
        </p:txBody>
      </p:sp>
      <p:sp>
        <p:nvSpPr>
          <p:cNvPr id="14" name="Text 9"/>
          <p:cNvSpPr/>
          <p:nvPr/>
        </p:nvSpPr>
        <p:spPr>
          <a:xfrm>
            <a:off x="928688" y="2600325"/>
            <a:ext cx="3643313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475569"/>
                </a:solidFill>
              </a:rPr>
              <a:t>Modélisation du comportement couplé entre le corps du barrage et sa fondation rocheuse ou meuble.</a:t>
            </a:r>
            <a:endParaRPr lang="en-US" sz="780" dirty="0"/>
          </a:p>
        </p:txBody>
      </p:sp>
      <p:sp>
        <p:nvSpPr>
          <p:cNvPr id="15" name="Text 10"/>
          <p:cNvSpPr/>
          <p:nvPr/>
        </p:nvSpPr>
        <p:spPr>
          <a:xfrm>
            <a:off x="4572000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0D9488"/>
                </a:solidFill>
              </a:rPr>
              <a:t>Modélisation Hydraulique</a:t>
            </a:r>
            <a:endParaRPr lang="en-US" sz="1160" dirty="0"/>
          </a:p>
        </p:txBody>
      </p:sp>
      <p:sp>
        <p:nvSpPr>
          <p:cNvPr id="16" name="Shape 11"/>
          <p:cNvSpPr/>
          <p:nvPr/>
        </p:nvSpPr>
        <p:spPr>
          <a:xfrm>
            <a:off x="4572000" y="1678781"/>
            <a:ext cx="357188" cy="357188"/>
          </a:xfrm>
          <a:prstGeom prst="rect">
            <a:avLst/>
          </a:prstGeom>
          <a:solidFill>
            <a:srgbClr val="1E293B"/>
          </a:solidFill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0227" y="1785938"/>
            <a:ext cx="160734" cy="1428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072063" y="1678781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E293B"/>
                </a:solidFill>
              </a:rPr>
              <a:t>Gestion des Crues</a:t>
            </a:r>
            <a:endParaRPr lang="en-US" sz="885" dirty="0"/>
          </a:p>
        </p:txBody>
      </p:sp>
      <p:sp>
        <p:nvSpPr>
          <p:cNvPr id="19" name="Text 13"/>
          <p:cNvSpPr/>
          <p:nvPr/>
        </p:nvSpPr>
        <p:spPr>
          <a:xfrm>
            <a:off x="5072063" y="1889522"/>
            <a:ext cx="3643313" cy="32146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80" dirty="0">
                <a:solidFill>
                  <a:srgbClr val="475569"/>
                </a:solidFill>
              </a:rPr>
              <a:t>Simulation du laminage des crues et dimensionnement optimal des évacuateurs pour garantir la sécurité.</a:t>
            </a:r>
            <a:endParaRPr lang="en-US" sz="780" dirty="0"/>
          </a:p>
        </p:txBody>
      </p:sp>
      <p:sp>
        <p:nvSpPr>
          <p:cNvPr id="20" name="Shape 14"/>
          <p:cNvSpPr/>
          <p:nvPr/>
        </p:nvSpPr>
        <p:spPr>
          <a:xfrm>
            <a:off x="4572000" y="2389584"/>
            <a:ext cx="2018109" cy="292894"/>
          </a:xfrm>
          <a:prstGeom prst="rect">
            <a:avLst/>
          </a:prstGeom>
          <a:solidFill>
            <a:srgbClr val="0D9488">
              <a:alpha val="5000"/>
            </a:srgbClr>
          </a:solidFill>
          <a:ln w="9144">
            <a:solidFill>
              <a:srgbClr val="0D9488"/>
            </a:solidFill>
            <a:prstDash val="solid"/>
          </a:ln>
        </p:spPr>
      </p:sp>
      <p:sp>
        <p:nvSpPr>
          <p:cNvPr id="21" name="Text 15"/>
          <p:cNvSpPr/>
          <p:nvPr/>
        </p:nvSpPr>
        <p:spPr>
          <a:xfrm>
            <a:off x="4572000" y="2389584"/>
            <a:ext cx="2018109" cy="292894"/>
          </a:xfrm>
          <a:prstGeom prst="rect">
            <a:avLst/>
          </a:prstGeom>
          <a:noFill/>
        </p:spPr>
        <p:txBody>
          <a:bodyPr wrap="square" lIns="0" tIns="85090" rIns="0" bIns="85090" rtlCol="0" anchor="t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25" dirty="0">
                <a:solidFill>
                  <a:srgbClr val="1E293B"/>
                </a:solidFill>
              </a:rPr>
              <a:t>ANSYS / ABAQUS</a:t>
            </a:r>
            <a:endParaRPr lang="en-US" sz="725" dirty="0"/>
          </a:p>
        </p:txBody>
      </p:sp>
      <p:sp>
        <p:nvSpPr>
          <p:cNvPr id="22" name="Shape 16"/>
          <p:cNvSpPr/>
          <p:nvPr/>
        </p:nvSpPr>
        <p:spPr>
          <a:xfrm>
            <a:off x="6697266" y="2389584"/>
            <a:ext cx="2018109" cy="292894"/>
          </a:xfrm>
          <a:prstGeom prst="rect">
            <a:avLst/>
          </a:prstGeom>
          <a:solidFill>
            <a:srgbClr val="0D9488">
              <a:alpha val="5000"/>
            </a:srgbClr>
          </a:solidFill>
          <a:ln w="9144">
            <a:solidFill>
              <a:srgbClr val="0D9488"/>
            </a:solidFill>
            <a:prstDash val="solid"/>
          </a:ln>
        </p:spPr>
      </p:sp>
      <p:sp>
        <p:nvSpPr>
          <p:cNvPr id="23" name="Text 17"/>
          <p:cNvSpPr/>
          <p:nvPr/>
        </p:nvSpPr>
        <p:spPr>
          <a:xfrm>
            <a:off x="6697266" y="2389584"/>
            <a:ext cx="2018109" cy="292894"/>
          </a:xfrm>
          <a:prstGeom prst="rect">
            <a:avLst/>
          </a:prstGeom>
          <a:noFill/>
        </p:spPr>
        <p:txBody>
          <a:bodyPr wrap="square" lIns="0" tIns="85090" rIns="0" bIns="85090" rtlCol="0" anchor="t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25" dirty="0">
                <a:solidFill>
                  <a:srgbClr val="1E293B"/>
                </a:solidFill>
              </a:rPr>
              <a:t>SOURIS (Barrages)</a:t>
            </a:r>
            <a:endParaRPr lang="en-US" sz="725" dirty="0"/>
          </a:p>
        </p:txBody>
      </p:sp>
      <p:sp>
        <p:nvSpPr>
          <p:cNvPr id="24" name="Shape 18"/>
          <p:cNvSpPr/>
          <p:nvPr/>
        </p:nvSpPr>
        <p:spPr>
          <a:xfrm>
            <a:off x="4572000" y="2775347"/>
            <a:ext cx="2018109" cy="292894"/>
          </a:xfrm>
          <a:prstGeom prst="rect">
            <a:avLst/>
          </a:prstGeom>
          <a:solidFill>
            <a:srgbClr val="0D9488">
              <a:alpha val="5000"/>
            </a:srgbClr>
          </a:solidFill>
          <a:ln w="9144">
            <a:solidFill>
              <a:srgbClr val="0D9488"/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4572000" y="2775347"/>
            <a:ext cx="2018109" cy="292894"/>
          </a:xfrm>
          <a:prstGeom prst="rect">
            <a:avLst/>
          </a:prstGeom>
          <a:noFill/>
        </p:spPr>
        <p:txBody>
          <a:bodyPr wrap="square" lIns="0" tIns="85090" rIns="0" bIns="85090" rtlCol="0" anchor="t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25" dirty="0">
                <a:solidFill>
                  <a:srgbClr val="1E293B"/>
                </a:solidFill>
              </a:rPr>
              <a:t>HEC-RAS</a:t>
            </a:r>
            <a:endParaRPr lang="en-US" sz="725" dirty="0"/>
          </a:p>
        </p:txBody>
      </p:sp>
      <p:sp>
        <p:nvSpPr>
          <p:cNvPr id="26" name="Shape 20"/>
          <p:cNvSpPr/>
          <p:nvPr/>
        </p:nvSpPr>
        <p:spPr>
          <a:xfrm>
            <a:off x="6697266" y="2775347"/>
            <a:ext cx="2018109" cy="292894"/>
          </a:xfrm>
          <a:prstGeom prst="rect">
            <a:avLst/>
          </a:prstGeom>
          <a:solidFill>
            <a:srgbClr val="0D9488">
              <a:alpha val="5000"/>
            </a:srgbClr>
          </a:solidFill>
          <a:ln w="9144">
            <a:solidFill>
              <a:srgbClr val="0D9488"/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6697266" y="2775347"/>
            <a:ext cx="2018109" cy="292894"/>
          </a:xfrm>
          <a:prstGeom prst="rect">
            <a:avLst/>
          </a:prstGeom>
          <a:noFill/>
        </p:spPr>
        <p:txBody>
          <a:bodyPr wrap="square" lIns="0" tIns="85090" rIns="0" bIns="85090" rtlCol="0" anchor="t">
            <a:spAutoFit/>
          </a:bodyPr>
          <a:lstStyle/>
          <a:p>
            <a:pPr marL="0" indent="0" algn="ctr">
              <a:lnSpc>
                <a:spcPts val="900"/>
              </a:lnSpc>
              <a:buNone/>
            </a:pPr>
            <a:r>
              <a:rPr lang="en-US" sz="725" dirty="0">
                <a:solidFill>
                  <a:srgbClr val="1E293B"/>
                </a:solidFill>
              </a:rPr>
              <a:t>MIKE 21</a:t>
            </a:r>
            <a:endParaRPr lang="en-US" sz="7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1441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14288"/>
          </a:xfrm>
          <a:prstGeom prst="rect">
            <a:avLst/>
          </a:prstGeom>
          <a:solidFill>
            <a:srgbClr val="1E293B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1E293B"/>
                </a:solidFill>
              </a:rPr>
              <a:t>Monitoring et Sécurité à Long Terme des Barrages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28625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0D9488"/>
                </a:solidFill>
              </a:rPr>
              <a:t>Instrumentation Technique</a:t>
            </a:r>
            <a:endParaRPr lang="en-US" sz="1160" dirty="0"/>
          </a:p>
        </p:txBody>
      </p:sp>
      <p:sp>
        <p:nvSpPr>
          <p:cNvPr id="7" name="Shape 4"/>
          <p:cNvSpPr/>
          <p:nvPr/>
        </p:nvSpPr>
        <p:spPr>
          <a:xfrm>
            <a:off x="428625" y="1678781"/>
            <a:ext cx="357188" cy="357188"/>
          </a:xfrm>
          <a:prstGeom prst="rect">
            <a:avLst/>
          </a:prstGeom>
          <a:solidFill>
            <a:srgbClr val="1E293B"/>
          </a:solidFill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41" y="1785938"/>
            <a:ext cx="107156" cy="1428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28688" y="1678781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E293B"/>
                </a:solidFill>
              </a:rPr>
              <a:t>Piézomètres</a:t>
            </a:r>
            <a:endParaRPr lang="en-US" sz="885" dirty="0"/>
          </a:p>
        </p:txBody>
      </p:sp>
      <p:sp>
        <p:nvSpPr>
          <p:cNvPr id="10" name="Text 6"/>
          <p:cNvSpPr/>
          <p:nvPr/>
        </p:nvSpPr>
        <p:spPr>
          <a:xfrm>
            <a:off x="928688" y="1889522"/>
            <a:ext cx="3643313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Mesure des pressions interstitielles dans le corps du barrage et la fondation pour surveiller les infiltrations.</a:t>
            </a:r>
            <a:endParaRPr lang="en-US" sz="725" dirty="0"/>
          </a:p>
        </p:txBody>
      </p:sp>
      <p:sp>
        <p:nvSpPr>
          <p:cNvPr id="11" name="Shape 7"/>
          <p:cNvSpPr/>
          <p:nvPr/>
        </p:nvSpPr>
        <p:spPr>
          <a:xfrm>
            <a:off x="428625" y="2332434"/>
            <a:ext cx="357188" cy="357188"/>
          </a:xfrm>
          <a:prstGeom prst="rect">
            <a:avLst/>
          </a:prstGeom>
          <a:solidFill>
            <a:srgbClr val="1E293B"/>
          </a:solidFill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39591"/>
            <a:ext cx="71438" cy="1428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28688" y="2332434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E293B"/>
                </a:solidFill>
              </a:rPr>
              <a:t>Pendules et Extensomètres</a:t>
            </a:r>
            <a:endParaRPr lang="en-US" sz="885" dirty="0"/>
          </a:p>
        </p:txBody>
      </p:sp>
      <p:sp>
        <p:nvSpPr>
          <p:cNvPr id="14" name="Text 9"/>
          <p:cNvSpPr/>
          <p:nvPr/>
        </p:nvSpPr>
        <p:spPr>
          <a:xfrm>
            <a:off x="928688" y="2543175"/>
            <a:ext cx="3643313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Mesure des déplacements horizontaux, verticaux et des déformations internes de la structure.</a:t>
            </a:r>
            <a:endParaRPr lang="en-US" sz="725" dirty="0"/>
          </a:p>
        </p:txBody>
      </p:sp>
      <p:sp>
        <p:nvSpPr>
          <p:cNvPr id="15" name="Shape 10"/>
          <p:cNvSpPr/>
          <p:nvPr/>
        </p:nvSpPr>
        <p:spPr>
          <a:xfrm>
            <a:off x="428625" y="2986088"/>
            <a:ext cx="357188" cy="357188"/>
          </a:xfrm>
          <a:prstGeom prst="rect">
            <a:avLst/>
          </a:prstGeom>
          <a:solidFill>
            <a:srgbClr val="1E293B"/>
          </a:solidFill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922" y="3093244"/>
            <a:ext cx="178594" cy="14287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928688" y="2986088"/>
            <a:ext cx="3643313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E293B"/>
                </a:solidFill>
              </a:rPr>
              <a:t>Sismographes</a:t>
            </a:r>
            <a:endParaRPr lang="en-US" sz="885" dirty="0"/>
          </a:p>
        </p:txBody>
      </p:sp>
      <p:sp>
        <p:nvSpPr>
          <p:cNvPr id="18" name="Text 12"/>
          <p:cNvSpPr/>
          <p:nvPr/>
        </p:nvSpPr>
        <p:spPr>
          <a:xfrm>
            <a:off x="928688" y="3196828"/>
            <a:ext cx="3643313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Enregistrement des mouvements sismiques pour évaluer la réponse dynamique de l'ouvrage.</a:t>
            </a:r>
            <a:endParaRPr lang="en-US" sz="725" dirty="0"/>
          </a:p>
        </p:txBody>
      </p:sp>
      <p:sp>
        <p:nvSpPr>
          <p:cNvPr id="19" name="Text 13"/>
          <p:cNvSpPr/>
          <p:nvPr/>
        </p:nvSpPr>
        <p:spPr>
          <a:xfrm>
            <a:off x="4572000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0D9488"/>
                </a:solidFill>
              </a:rPr>
              <a:t>Processus de Surveillance</a:t>
            </a:r>
            <a:endParaRPr lang="en-US" sz="1160" dirty="0"/>
          </a:p>
        </p:txBody>
      </p:sp>
      <p:sp>
        <p:nvSpPr>
          <p:cNvPr id="20" name="Shape 14"/>
          <p:cNvSpPr/>
          <p:nvPr/>
        </p:nvSpPr>
        <p:spPr>
          <a:xfrm>
            <a:off x="4572000" y="1678781"/>
            <a:ext cx="4143375" cy="806853"/>
          </a:xfrm>
          <a:prstGeom prst="rect">
            <a:avLst/>
          </a:prstGeom>
          <a:solidFill>
            <a:srgbClr val="FFFFFF"/>
          </a:solidFill>
          <a:ln w="9144">
            <a:solidFill>
              <a:srgbClr val="CBD5E1"/>
            </a:solidFill>
            <a:prstDash val="solid"/>
          </a:ln>
        </p:spPr>
      </p:sp>
      <p:sp>
        <p:nvSpPr>
          <p:cNvPr id="21" name="Text 15"/>
          <p:cNvSpPr/>
          <p:nvPr/>
        </p:nvSpPr>
        <p:spPr>
          <a:xfrm>
            <a:off x="4750594" y="1821656"/>
            <a:ext cx="3786188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0D9488"/>
                </a:solidFill>
              </a:rPr>
              <a:t>Inspections Visuelles</a:t>
            </a:r>
            <a:endParaRPr lang="en-US" sz="835" dirty="0"/>
          </a:p>
        </p:txBody>
      </p:sp>
      <p:sp>
        <p:nvSpPr>
          <p:cNvPr id="22" name="Text 16"/>
          <p:cNvSpPr/>
          <p:nvPr/>
        </p:nvSpPr>
        <p:spPr>
          <a:xfrm>
            <a:off x="4750594" y="2048470"/>
            <a:ext cx="3786188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Visites régulières pour détecter les signes extérieurs de désordre (fissures, résurgences, érosion).</a:t>
            </a:r>
            <a:endParaRPr lang="en-US" sz="725" dirty="0"/>
          </a:p>
        </p:txBody>
      </p:sp>
      <p:sp>
        <p:nvSpPr>
          <p:cNvPr id="23" name="Shape 17"/>
          <p:cNvSpPr/>
          <p:nvPr/>
        </p:nvSpPr>
        <p:spPr>
          <a:xfrm>
            <a:off x="4572000" y="2614222"/>
            <a:ext cx="4143375" cy="806853"/>
          </a:xfrm>
          <a:prstGeom prst="rect">
            <a:avLst/>
          </a:prstGeom>
          <a:solidFill>
            <a:srgbClr val="FFFFFF"/>
          </a:solidFill>
          <a:ln w="9144">
            <a:solidFill>
              <a:srgbClr val="CBD5E1"/>
            </a:solidFill>
            <a:prstDash val="solid"/>
          </a:ln>
        </p:spPr>
      </p:sp>
      <p:sp>
        <p:nvSpPr>
          <p:cNvPr id="24" name="Text 18"/>
          <p:cNvSpPr/>
          <p:nvPr/>
        </p:nvSpPr>
        <p:spPr>
          <a:xfrm>
            <a:off x="4750594" y="2757097"/>
            <a:ext cx="3786188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0D9488"/>
                </a:solidFill>
              </a:rPr>
              <a:t>Analyse des Données</a:t>
            </a:r>
            <a:endParaRPr lang="en-US" sz="835" dirty="0"/>
          </a:p>
        </p:txBody>
      </p:sp>
      <p:sp>
        <p:nvSpPr>
          <p:cNvPr id="25" name="Text 19"/>
          <p:cNvSpPr/>
          <p:nvPr/>
        </p:nvSpPr>
        <p:spPr>
          <a:xfrm>
            <a:off x="4750594" y="2983911"/>
            <a:ext cx="3786188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Interprétation continue des mesures d'instrumentation pour identifier toute dérive ou anomalie.</a:t>
            </a:r>
            <a:endParaRPr lang="en-US" sz="725" dirty="0"/>
          </a:p>
        </p:txBody>
      </p:sp>
      <p:sp>
        <p:nvSpPr>
          <p:cNvPr id="26" name="Shape 20"/>
          <p:cNvSpPr/>
          <p:nvPr/>
        </p:nvSpPr>
        <p:spPr>
          <a:xfrm>
            <a:off x="4572000" y="3549662"/>
            <a:ext cx="4143375" cy="806853"/>
          </a:xfrm>
          <a:prstGeom prst="rect">
            <a:avLst/>
          </a:prstGeom>
          <a:solidFill>
            <a:srgbClr val="FFFFFF"/>
          </a:solidFill>
          <a:ln w="9144">
            <a:solidFill>
              <a:srgbClr val="CBD5E1"/>
            </a:solidFill>
            <a:prstDash val="solid"/>
          </a:ln>
        </p:spPr>
      </p:sp>
      <p:sp>
        <p:nvSpPr>
          <p:cNvPr id="27" name="Text 21"/>
          <p:cNvSpPr/>
          <p:nvPr/>
        </p:nvSpPr>
        <p:spPr>
          <a:xfrm>
            <a:off x="4750594" y="3692537"/>
            <a:ext cx="3786188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0D9488"/>
                </a:solidFill>
              </a:rPr>
              <a:t>Auscultation Topographique</a:t>
            </a:r>
            <a:endParaRPr lang="en-US" sz="835" dirty="0"/>
          </a:p>
        </p:txBody>
      </p:sp>
      <p:sp>
        <p:nvSpPr>
          <p:cNvPr id="28" name="Text 22"/>
          <p:cNvSpPr/>
          <p:nvPr/>
        </p:nvSpPr>
        <p:spPr>
          <a:xfrm>
            <a:off x="4750594" y="3919351"/>
            <a:ext cx="3786188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475569"/>
                </a:solidFill>
              </a:rPr>
              <a:t>Campagnes de mesures géodésiques précises pour suivre l'évolution géométrique globale.</a:t>
            </a:r>
            <a:endParaRPr lang="en-US" sz="7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3200400" cy="5143500"/>
          </a:xfrm>
          <a:prstGeom prst="rect">
            <a:avLst/>
          </a:prstGeom>
          <a:solidFill>
            <a:srgbClr val="1E293B"/>
          </a:solidFill>
        </p:spPr>
      </p:sp>
      <p:sp>
        <p:nvSpPr>
          <p:cNvPr id="4" name="Shape 1"/>
          <p:cNvSpPr/>
          <p:nvPr/>
        </p:nvSpPr>
        <p:spPr>
          <a:xfrm>
            <a:off x="521494" y="1493044"/>
            <a:ext cx="2157413" cy="2157413"/>
          </a:xfrm>
          <a:prstGeom prst="rect">
            <a:avLst/>
          </a:prstGeom>
          <a:solidFill>
            <a:srgbClr val="000000">
              <a:alpha val="0"/>
            </a:srgbClr>
          </a:solidFill>
          <a:ln w="9144">
            <a:solidFill>
              <a:srgbClr val="FFFFFF">
                <a:alpha val="10000"/>
              </a:srgbClr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997" y="2143125"/>
            <a:ext cx="964406" cy="857250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3200400" y="0"/>
            <a:ext cx="5943600" cy="5143500"/>
          </a:xfrm>
          <a:prstGeom prst="rect">
            <a:avLst/>
          </a:prstGeom>
          <a:solidFill>
            <a:srgbClr val="0D9488">
              <a:alpha val="5000"/>
            </a:srgbClr>
          </a:solidFill>
        </p:spPr>
      </p:sp>
      <p:sp>
        <p:nvSpPr>
          <p:cNvPr id="7" name="Shape 3"/>
          <p:cNvSpPr/>
          <p:nvPr/>
        </p:nvSpPr>
        <p:spPr>
          <a:xfrm>
            <a:off x="3771900" y="828675"/>
            <a:ext cx="4800600" cy="411463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8" name="Shape 4"/>
          <p:cNvSpPr/>
          <p:nvPr/>
        </p:nvSpPr>
        <p:spPr>
          <a:xfrm>
            <a:off x="3771900" y="828675"/>
            <a:ext cx="71438" cy="411463"/>
          </a:xfrm>
          <a:prstGeom prst="rect">
            <a:avLst/>
          </a:prstGeom>
          <a:solidFill>
            <a:srgbClr val="0D9488"/>
          </a:solidFill>
        </p:spPr>
      </p:sp>
      <p:sp>
        <p:nvSpPr>
          <p:cNvPr id="9" name="Text 5"/>
          <p:cNvSpPr/>
          <p:nvPr/>
        </p:nvSpPr>
        <p:spPr>
          <a:xfrm>
            <a:off x="3771900" y="828675"/>
            <a:ext cx="4800600" cy="411463"/>
          </a:xfrm>
          <a:prstGeom prst="rect">
            <a:avLst/>
          </a:prstGeom>
          <a:noFill/>
        </p:spPr>
        <p:txBody>
          <a:bodyPr wrap="none" lIns="212598" tIns="0" rIns="0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5" b="1" dirty="0">
                <a:solidFill>
                  <a:srgbClr val="1E293B"/>
                </a:solidFill>
              </a:rPr>
              <a:t>L'Avenir de l'Ingénierie</a:t>
            </a:r>
            <a:endParaRPr lang="en-US" sz="2435" dirty="0"/>
          </a:p>
        </p:txBody>
      </p:sp>
      <p:sp>
        <p:nvSpPr>
          <p:cNvPr id="10" name="Text 6"/>
          <p:cNvSpPr/>
          <p:nvPr/>
        </p:nvSpPr>
        <p:spPr>
          <a:xfrm>
            <a:off x="3771900" y="1597326"/>
            <a:ext cx="4800600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050" dirty="0">
                <a:solidFill>
                  <a:srgbClr val="475569"/>
                </a:solidFill>
              </a:rPr>
              <a:t>Le dimensionnement des barrages évolue vers une approche plus résiliente et durable, intégrant les défis climatiques et les nouvelles technologies de surveillance.</a:t>
            </a:r>
            <a:endParaRPr lang="en-US" sz="1050" dirty="0"/>
          </a:p>
        </p:txBody>
      </p:sp>
      <p:sp>
        <p:nvSpPr>
          <p:cNvPr id="11" name="Text 7"/>
          <p:cNvSpPr/>
          <p:nvPr/>
        </p:nvSpPr>
        <p:spPr>
          <a:xfrm>
            <a:off x="3771900" y="2690320"/>
            <a:ext cx="23288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1E293B"/>
                </a:solidFill>
              </a:rPr>
              <a:t>Résilience Climatique</a:t>
            </a:r>
            <a:endParaRPr lang="en-US" sz="835" dirty="0"/>
          </a:p>
        </p:txBody>
      </p:sp>
      <p:sp>
        <p:nvSpPr>
          <p:cNvPr id="12" name="Text 8"/>
          <p:cNvSpPr/>
          <p:nvPr/>
        </p:nvSpPr>
        <p:spPr>
          <a:xfrm>
            <a:off x="3771900" y="2902846"/>
            <a:ext cx="2328863" cy="42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64748B"/>
                </a:solidFill>
              </a:rPr>
              <a:t>Adaptation des ouvrages aux régimes hydrologiques extrêmes et aux crues plus intenses.</a:t>
            </a:r>
            <a:endParaRPr lang="en-US" sz="725" dirty="0"/>
          </a:p>
        </p:txBody>
      </p:sp>
      <p:sp>
        <p:nvSpPr>
          <p:cNvPr id="13" name="Text 9"/>
          <p:cNvSpPr/>
          <p:nvPr/>
        </p:nvSpPr>
        <p:spPr>
          <a:xfrm>
            <a:off x="6243638" y="2690320"/>
            <a:ext cx="23288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1E293B"/>
                </a:solidFill>
              </a:rPr>
              <a:t>Eco-Matériaux</a:t>
            </a:r>
            <a:endParaRPr lang="en-US" sz="835" dirty="0"/>
          </a:p>
        </p:txBody>
      </p:sp>
      <p:sp>
        <p:nvSpPr>
          <p:cNvPr id="14" name="Text 10"/>
          <p:cNvSpPr/>
          <p:nvPr/>
        </p:nvSpPr>
        <p:spPr>
          <a:xfrm>
            <a:off x="6243638" y="2902846"/>
            <a:ext cx="232886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64748B"/>
                </a:solidFill>
              </a:rPr>
              <a:t>Utilisation de bétons bas carbone et valorisation des matériaux locaux pour réduire l'impact.</a:t>
            </a:r>
            <a:endParaRPr lang="en-US" sz="725" dirty="0"/>
          </a:p>
        </p:txBody>
      </p:sp>
      <p:sp>
        <p:nvSpPr>
          <p:cNvPr id="15" name="Text 11"/>
          <p:cNvSpPr/>
          <p:nvPr/>
        </p:nvSpPr>
        <p:spPr>
          <a:xfrm>
            <a:off x="3771900" y="3587167"/>
            <a:ext cx="23288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1E293B"/>
                </a:solidFill>
              </a:rPr>
              <a:t>Digitalisation</a:t>
            </a:r>
            <a:endParaRPr lang="en-US" sz="835" dirty="0"/>
          </a:p>
        </p:txBody>
      </p:sp>
      <p:sp>
        <p:nvSpPr>
          <p:cNvPr id="16" name="Text 12"/>
          <p:cNvSpPr/>
          <p:nvPr/>
        </p:nvSpPr>
        <p:spPr>
          <a:xfrm>
            <a:off x="3771900" y="3799694"/>
            <a:ext cx="232886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64748B"/>
                </a:solidFill>
              </a:rPr>
              <a:t>Intégration du BIM et des jumeaux numériques pour une gestion optimisée du cycle de vie.</a:t>
            </a:r>
            <a:endParaRPr lang="en-US" sz="725" dirty="0"/>
          </a:p>
        </p:txBody>
      </p:sp>
      <p:sp>
        <p:nvSpPr>
          <p:cNvPr id="17" name="Text 13"/>
          <p:cNvSpPr/>
          <p:nvPr/>
        </p:nvSpPr>
        <p:spPr>
          <a:xfrm>
            <a:off x="6243638" y="3587167"/>
            <a:ext cx="2328863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835" dirty="0">
                <a:solidFill>
                  <a:srgbClr val="1E293B"/>
                </a:solidFill>
              </a:rPr>
              <a:t>Smart Monitoring</a:t>
            </a:r>
            <a:endParaRPr lang="en-US" sz="835" dirty="0"/>
          </a:p>
        </p:txBody>
      </p:sp>
      <p:sp>
        <p:nvSpPr>
          <p:cNvPr id="18" name="Text 14"/>
          <p:cNvSpPr/>
          <p:nvPr/>
        </p:nvSpPr>
        <p:spPr>
          <a:xfrm>
            <a:off x="6243638" y="3799694"/>
            <a:ext cx="2328863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64748B"/>
                </a:solidFill>
              </a:rPr>
              <a:t>Surveillance en temps réel par capteurs intelligents et intelligence artificielle.</a:t>
            </a:r>
            <a:endParaRPr lang="en-US" sz="725" dirty="0"/>
          </a:p>
        </p:txBody>
      </p:sp>
      <p:sp>
        <p:nvSpPr>
          <p:cNvPr id="19" name="Text 15"/>
          <p:cNvSpPr/>
          <p:nvPr/>
        </p:nvSpPr>
        <p:spPr>
          <a:xfrm>
            <a:off x="3771900" y="4365445"/>
            <a:ext cx="4800600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0D9488"/>
                </a:solidFill>
              </a:rPr>
              <a:t>Garantir la sécurité et la ressource en eau pour demain.</a:t>
            </a:r>
            <a:endParaRPr lang="en-US" sz="119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4680</Words>
  <Application>WPS Presentation</Application>
  <PresentationFormat>On-screen Show (16:9)</PresentationFormat>
  <Paragraphs>244</Paragraphs>
  <Slides>8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5" baseType="lpstr">
      <vt:lpstr>Arial</vt:lpstr>
      <vt:lpstr>SimSun</vt:lpstr>
      <vt:lpstr>Wingdings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Ridoine</cp:lastModifiedBy>
  <cp:revision>2</cp:revision>
  <dcterms:created xsi:type="dcterms:W3CDTF">2026-02-15T18:35:00Z</dcterms:created>
  <dcterms:modified xsi:type="dcterms:W3CDTF">2026-02-21T11:30:18Z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9F697F18C1254792A489074E4B4032D2_12</vt:lpwstr>
  </property>
  <property fmtid="{D5CDD505-2E9C-101B-9397-08002B2CF9AE}" pid="3" name="KSOProductBuildVer">
    <vt:lpwstr>1033-12.2.0.23196</vt:lpwstr>
  </property>
</Properties>
</file>