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714875" cy="5143500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4" name="Text 1"/>
          <p:cNvSpPr/>
          <p:nvPr/>
        </p:nvSpPr>
        <p:spPr>
          <a:xfrm>
            <a:off x="285750" y="2347894"/>
            <a:ext cx="4429125" cy="1005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Charpente</a:t>
            </a:r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
</a:t>
            </a:r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Métallique</a:t>
            </a:r>
            <a:endParaRPr lang="en-US" sz="3294" dirty="0"/>
          </a:p>
        </p:txBody>
      </p:sp>
      <p:sp>
        <p:nvSpPr>
          <p:cNvPr id="5" name="Text 2"/>
          <p:cNvSpPr/>
          <p:nvPr/>
        </p:nvSpPr>
        <p:spPr>
          <a:xfrm>
            <a:off x="285750" y="3439437"/>
            <a:ext cx="442912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1A1A1A"/>
                </a:solidFill>
              </a:rPr>
              <a:t>Conception, Composants et Avantages en Génie Civil</a:t>
            </a:r>
            <a:endParaRPr lang="en-US" sz="1193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5" y="408533"/>
            <a:ext cx="4429125" cy="432640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500563" cy="5143500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4" name="Text 1"/>
          <p:cNvSpPr/>
          <p:nvPr/>
        </p:nvSpPr>
        <p:spPr>
          <a:xfrm>
            <a:off x="428625" y="2436298"/>
            <a:ext cx="4071938" cy="1005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APPLICATIONS</a:t>
            </a:r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
</a:t>
            </a:r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&amp; CONCLUSION</a:t>
            </a:r>
            <a:endParaRPr lang="en-US" sz="3294" dirty="0"/>
          </a:p>
        </p:txBody>
      </p:sp>
      <p:sp>
        <p:nvSpPr>
          <p:cNvPr id="5" name="Text 2"/>
          <p:cNvSpPr/>
          <p:nvPr/>
        </p:nvSpPr>
        <p:spPr>
          <a:xfrm>
            <a:off x="4786313" y="1060847"/>
            <a:ext cx="407193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Bâtiments Industriels</a:t>
            </a:r>
            <a:endParaRPr lang="en-US" sz="1193" dirty="0"/>
          </a:p>
        </p:txBody>
      </p:sp>
      <p:sp>
        <p:nvSpPr>
          <p:cNvPr id="6" name="Text 3"/>
          <p:cNvSpPr/>
          <p:nvPr/>
        </p:nvSpPr>
        <p:spPr>
          <a:xfrm>
            <a:off x="4786313" y="1337667"/>
            <a:ext cx="4071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Hangars, entrepôts et usines privilégiant la rapidité de montage et les grands volumes libres sans poteaux intermédiaires.</a:t>
            </a:r>
            <a:endParaRPr lang="en-US" sz="942" dirty="0"/>
          </a:p>
        </p:txBody>
      </p:sp>
      <p:sp>
        <p:nvSpPr>
          <p:cNvPr id="7" name="Text 4"/>
          <p:cNvSpPr/>
          <p:nvPr/>
        </p:nvSpPr>
        <p:spPr>
          <a:xfrm>
            <a:off x="4786313" y="2009180"/>
            <a:ext cx="407193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Ouvrages d'Art</a:t>
            </a:r>
            <a:endParaRPr lang="en-US" sz="1193" dirty="0"/>
          </a:p>
        </p:txBody>
      </p:sp>
      <p:sp>
        <p:nvSpPr>
          <p:cNvPr id="8" name="Text 5"/>
          <p:cNvSpPr/>
          <p:nvPr/>
        </p:nvSpPr>
        <p:spPr>
          <a:xfrm>
            <a:off x="4786313" y="2286000"/>
            <a:ext cx="4071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Ponts métalliques et mixtes acier-béton permettant de franchir de grandes brèches avec une élégance structurelle.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4786313" y="2957513"/>
            <a:ext cx="407193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Immeubles de Grande Hauteur</a:t>
            </a:r>
            <a:endParaRPr lang="en-US" sz="1193" dirty="0"/>
          </a:p>
        </p:txBody>
      </p:sp>
      <p:sp>
        <p:nvSpPr>
          <p:cNvPr id="10" name="Text 7"/>
          <p:cNvSpPr/>
          <p:nvPr/>
        </p:nvSpPr>
        <p:spPr>
          <a:xfrm>
            <a:off x="4786313" y="3234333"/>
            <a:ext cx="4071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Utilisation de l'acier pour sa légèreté, sa ductilité sismique et la flexibilité d'aménagement des plateaux de bureaux.</a:t>
            </a:r>
            <a:endParaRPr lang="en-US" sz="942" dirty="0"/>
          </a:p>
        </p:txBody>
      </p:sp>
      <p:sp>
        <p:nvSpPr>
          <p:cNvPr id="11" name="Text 8"/>
          <p:cNvSpPr/>
          <p:nvPr/>
        </p:nvSpPr>
        <p:spPr>
          <a:xfrm>
            <a:off x="4786313" y="3905845"/>
            <a:ext cx="407193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Innovation &amp; BIM</a:t>
            </a:r>
            <a:endParaRPr lang="en-US" sz="1193" dirty="0"/>
          </a:p>
        </p:txBody>
      </p:sp>
      <p:sp>
        <p:nvSpPr>
          <p:cNvPr id="12" name="Text 9"/>
          <p:cNvSpPr/>
          <p:nvPr/>
        </p:nvSpPr>
        <p:spPr>
          <a:xfrm>
            <a:off x="4786313" y="4182666"/>
            <a:ext cx="4071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Intégration du BIM pour une précision millimétrique et développement d'aciers à ultra-haute résistance pour le futur.</a:t>
            </a:r>
            <a:endParaRPr lang="en-US" sz="94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1188709"/>
            <a:ext cx="357187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4145" b="1" dirty="0">
                <a:solidFill>
                  <a:srgbClr val="FFD700"/>
                </a:solidFill>
              </a:rPr>
              <a:t>STRUCTURE</a:t>
            </a:r>
            <a:pPr algn="l" indent="0" marL="0">
              <a:lnSpc>
                <a:spcPts val="4100"/>
              </a:lnSpc>
              <a:buNone/>
            </a:pPr>
            <a:r>
              <a:rPr lang="en-US" sz="4145" b="1" dirty="0">
                <a:solidFill>
                  <a:srgbClr val="FFD700"/>
                </a:solidFill>
              </a:rPr>
              <a:t>
</a:t>
            </a:r>
            <a:pPr algn="l" indent="0" marL="0">
              <a:lnSpc>
                <a:spcPts val="4100"/>
              </a:lnSpc>
              <a:buNone/>
            </a:pPr>
            <a:r>
              <a:rPr lang="en-US" sz="4145" b="1" dirty="0">
                <a:solidFill>
                  <a:srgbClr val="FFD700"/>
                </a:solidFill>
              </a:rPr>
              <a:t>&amp; </a:t>
            </a:r>
            <a:pPr algn="l" indent="0" marL="0">
              <a:lnSpc>
                <a:spcPts val="4100"/>
              </a:lnSpc>
              <a:buNone/>
            </a:pPr>
            <a:r>
              <a:rPr lang="en-US" sz="4145" b="1" dirty="0">
                <a:solidFill>
                  <a:srgbClr val="FFD700"/>
                </a:solidFill>
              </a:rPr>
              <a:t>DÉFINITION</a:t>
            </a:r>
            <a:endParaRPr lang="en-US" sz="4145" dirty="0"/>
          </a:p>
        </p:txBody>
      </p:sp>
      <p:sp>
        <p:nvSpPr>
          <p:cNvPr id="4" name="Text 1"/>
          <p:cNvSpPr/>
          <p:nvPr/>
        </p:nvSpPr>
        <p:spPr>
          <a:xfrm>
            <a:off x="4486275" y="542925"/>
            <a:ext cx="1971675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Définition</a:t>
            </a:r>
            <a:endParaRPr lang="en-US" sz="1397" dirty="0"/>
          </a:p>
        </p:txBody>
      </p:sp>
      <p:sp>
        <p:nvSpPr>
          <p:cNvPr id="5" name="Text 2"/>
          <p:cNvSpPr/>
          <p:nvPr/>
        </p:nvSpPr>
        <p:spPr>
          <a:xfrm>
            <a:off x="4486275" y="873323"/>
            <a:ext cx="197167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Système structurel composé d'éléments en acier assemblés pour former l'ossature d'un ouvrage.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743700" y="542925"/>
            <a:ext cx="1971675" cy="546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Rôle Fondamental</a:t>
            </a:r>
            <a:endParaRPr lang="en-US" sz="1397" dirty="0"/>
          </a:p>
        </p:txBody>
      </p:sp>
      <p:sp>
        <p:nvSpPr>
          <p:cNvPr id="7" name="Text 4"/>
          <p:cNvSpPr/>
          <p:nvPr/>
        </p:nvSpPr>
        <p:spPr>
          <a:xfrm>
            <a:off x="6743700" y="1146572"/>
            <a:ext cx="197167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Assure la stabilité et la résistance globale du bâtiment face aux charges permanentes et variables.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4486275" y="3114675"/>
            <a:ext cx="1971675" cy="546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Évolution Technique</a:t>
            </a:r>
            <a:endParaRPr lang="en-US" sz="1397" dirty="0"/>
          </a:p>
        </p:txBody>
      </p:sp>
      <p:sp>
        <p:nvSpPr>
          <p:cNvPr id="9" name="Text 6"/>
          <p:cNvSpPr/>
          <p:nvPr/>
        </p:nvSpPr>
        <p:spPr>
          <a:xfrm>
            <a:off x="4486275" y="3718322"/>
            <a:ext cx="19716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Passage historique du fer puddlé aux aciers haute performance modernes.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6743700" y="3114675"/>
            <a:ext cx="1971675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Composition</a:t>
            </a:r>
            <a:endParaRPr lang="en-US" sz="1397" dirty="0"/>
          </a:p>
        </p:txBody>
      </p:sp>
      <p:sp>
        <p:nvSpPr>
          <p:cNvPr id="11" name="Text 8"/>
          <p:cNvSpPr/>
          <p:nvPr/>
        </p:nvSpPr>
        <p:spPr>
          <a:xfrm>
            <a:off x="6743700" y="3445073"/>
            <a:ext cx="197167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Utilisation d'alliages fer‑carbone optimisés pour une ductilité et une résistance maximales.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572625" cy="912614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4" name="Text 1"/>
          <p:cNvSpPr/>
          <p:nvPr/>
        </p:nvSpPr>
        <p:spPr>
          <a:xfrm>
            <a:off x="428625" y="285750"/>
            <a:ext cx="9144000" cy="5840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077" b="1" dirty="0">
                <a:solidFill>
                  <a:srgbClr val="1A1A1A"/>
                </a:solidFill>
              </a:rPr>
              <a:t>AVANTAGES DE L'ACIER</a:t>
            </a:r>
            <a:endParaRPr lang="en-US" sz="3077" dirty="0"/>
          </a:p>
        </p:txBody>
      </p:sp>
      <p:sp>
        <p:nvSpPr>
          <p:cNvPr id="5" name="Text 2"/>
          <p:cNvSpPr/>
          <p:nvPr/>
        </p:nvSpPr>
        <p:spPr>
          <a:xfrm>
            <a:off x="428625" y="998339"/>
            <a:ext cx="4100513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Performance Structurelle</a:t>
            </a:r>
            <a:endParaRPr lang="en-US" sz="1193" dirty="0"/>
          </a:p>
        </p:txBody>
      </p:sp>
      <p:sp>
        <p:nvSpPr>
          <p:cNvPr id="6" name="Text 3"/>
          <p:cNvSpPr/>
          <p:nvPr/>
        </p:nvSpPr>
        <p:spPr>
          <a:xfrm>
            <a:off x="428625" y="1275159"/>
            <a:ext cx="410051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Rapport Résistance/Poids exceptionnel permettant des structures légères avec de très grandes portées (jusqu'à 100m+).</a:t>
            </a:r>
            <a:endParaRPr lang="en-US" sz="942" dirty="0"/>
          </a:p>
        </p:txBody>
      </p:sp>
      <p:sp>
        <p:nvSpPr>
          <p:cNvPr id="7" name="Text 4"/>
          <p:cNvSpPr/>
          <p:nvPr/>
        </p:nvSpPr>
        <p:spPr>
          <a:xfrm>
            <a:off x="428625" y="1803797"/>
            <a:ext cx="4100513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Vitesse &amp; Flexibilité</a:t>
            </a:r>
            <a:endParaRPr lang="en-US" sz="1193" dirty="0"/>
          </a:p>
        </p:txBody>
      </p:sp>
      <p:sp>
        <p:nvSpPr>
          <p:cNvPr id="8" name="Text 5"/>
          <p:cNvSpPr/>
          <p:nvPr/>
        </p:nvSpPr>
        <p:spPr>
          <a:xfrm>
            <a:off x="428625" y="2080617"/>
            <a:ext cx="410051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Préfabrication en atelier et montage rapide. Facilité de modification et d'extension des structures.</a:t>
            </a:r>
            <a:endParaRPr lang="en-US" sz="942" dirty="0"/>
          </a:p>
        </p:txBody>
      </p:sp>
      <p:sp>
        <p:nvSpPr>
          <p:cNvPr id="9" name="Shape 6"/>
          <p:cNvSpPr/>
          <p:nvPr/>
        </p:nvSpPr>
        <p:spPr>
          <a:xfrm>
            <a:off x="4614863" y="998339"/>
            <a:ext cx="4100513" cy="1525191"/>
          </a:xfrm>
          <a:prstGeom prst="rect">
            <a:avLst/>
          </a:prstGeom>
          <a:solidFill>
            <a:srgbClr val="404040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9181" y="1260872"/>
            <a:ext cx="3571875" cy="1000125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428625" y="2609255"/>
            <a:ext cx="4100513" cy="1525191"/>
          </a:xfrm>
          <a:prstGeom prst="rect">
            <a:avLst/>
          </a:prstGeom>
          <a:solidFill>
            <a:srgbClr val="404040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4" y="2871788"/>
            <a:ext cx="3571875" cy="100012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614863" y="2609255"/>
            <a:ext cx="4100513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Durabilité &amp; Écologie</a:t>
            </a:r>
            <a:endParaRPr lang="en-US" sz="1193" dirty="0"/>
          </a:p>
        </p:txBody>
      </p:sp>
      <p:sp>
        <p:nvSpPr>
          <p:cNvPr id="14" name="Text 9"/>
          <p:cNvSpPr/>
          <p:nvPr/>
        </p:nvSpPr>
        <p:spPr>
          <a:xfrm>
            <a:off x="4614863" y="2886075"/>
            <a:ext cx="410051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L'acier est recyclable à 100% et à l'infini. Réduction de l'empreinte carbone grâce à la circularité du matériau.</a:t>
            </a:r>
            <a:endParaRPr lang="en-US" sz="942" dirty="0"/>
          </a:p>
        </p:txBody>
      </p:sp>
      <p:sp>
        <p:nvSpPr>
          <p:cNvPr id="15" name="Text 10"/>
          <p:cNvSpPr/>
          <p:nvPr/>
        </p:nvSpPr>
        <p:spPr>
          <a:xfrm>
            <a:off x="4614863" y="3414713"/>
            <a:ext cx="4100513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Sécurité Sismique</a:t>
            </a:r>
            <a:endParaRPr lang="en-US" sz="1193" dirty="0"/>
          </a:p>
        </p:txBody>
      </p:sp>
      <p:sp>
        <p:nvSpPr>
          <p:cNvPr id="16" name="Text 11"/>
          <p:cNvSpPr/>
          <p:nvPr/>
        </p:nvSpPr>
        <p:spPr>
          <a:xfrm>
            <a:off x="4614863" y="3691533"/>
            <a:ext cx="410051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Excellente ductilité permettant d'absorber l'énergie lors de secousses sismiques sans rupture brutale.</a:t>
            </a:r>
            <a:endParaRPr lang="en-US" sz="942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1141270"/>
            <a:ext cx="3571875" cy="13886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731" b="1" dirty="0">
                <a:solidFill>
                  <a:srgbClr val="FFD700"/>
                </a:solidFill>
              </a:rPr>
              <a:t>COMPOSANTS</a:t>
            </a:r>
            <a:pPr algn="l" indent="0" marL="0">
              <a:lnSpc>
                <a:spcPts val="3600"/>
              </a:lnSpc>
              <a:buNone/>
            </a:pPr>
            <a:r>
              <a:rPr lang="en-US" sz="3731" b="1" dirty="0">
                <a:solidFill>
                  <a:srgbClr val="FFD700"/>
                </a:solidFill>
              </a:rPr>
              <a:t>
</a:t>
            </a:r>
            <a:pPr algn="l" indent="0" marL="0">
              <a:lnSpc>
                <a:spcPts val="3600"/>
              </a:lnSpc>
              <a:buNone/>
            </a:pPr>
            <a:r>
              <a:rPr lang="en-US" sz="3731" b="1" dirty="0">
                <a:solidFill>
                  <a:srgbClr val="FFD700"/>
                </a:solidFill>
              </a:rPr>
              <a:t>DE </a:t>
            </a:r>
            <a:pPr algn="l" indent="0" marL="0">
              <a:lnSpc>
                <a:spcPts val="3600"/>
              </a:lnSpc>
              <a:buNone/>
            </a:pPr>
            <a:r>
              <a:rPr lang="en-US" sz="3731" b="1" dirty="0">
                <a:solidFill>
                  <a:srgbClr val="FFD700"/>
                </a:solidFill>
              </a:rPr>
              <a:t>L'OSSATURE</a:t>
            </a:r>
            <a:endParaRPr lang="en-US" sz="3731" dirty="0"/>
          </a:p>
        </p:txBody>
      </p:sp>
      <p:sp>
        <p:nvSpPr>
          <p:cNvPr id="4" name="Text 1"/>
          <p:cNvSpPr/>
          <p:nvPr/>
        </p:nvSpPr>
        <p:spPr>
          <a:xfrm>
            <a:off x="4486275" y="771525"/>
            <a:ext cx="42291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Poteaux</a:t>
            </a:r>
            <a:endParaRPr lang="en-US" sz="1397" dirty="0"/>
          </a:p>
        </p:txBody>
      </p:sp>
      <p:sp>
        <p:nvSpPr>
          <p:cNvPr id="5" name="Text 2"/>
          <p:cNvSpPr/>
          <p:nvPr/>
        </p:nvSpPr>
        <p:spPr>
          <a:xfrm>
            <a:off x="4486275" y="1101923"/>
            <a:ext cx="422910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Éléments verticaux majeurs (HEA ou IPE) assurant la descente des charges vers les fondations.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4486275" y="1971675"/>
            <a:ext cx="42291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Fermes et Traverses</a:t>
            </a:r>
            <a:endParaRPr lang="en-US" sz="1397" dirty="0"/>
          </a:p>
        </p:txBody>
      </p:sp>
      <p:sp>
        <p:nvSpPr>
          <p:cNvPr id="7" name="Text 4"/>
          <p:cNvSpPr/>
          <p:nvPr/>
        </p:nvSpPr>
        <p:spPr>
          <a:xfrm>
            <a:off x="4486275" y="2302073"/>
            <a:ext cx="422910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Éléments porteurs horizontaux ou inclinés constituant la structure primaire de la toiture.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4486275" y="3171825"/>
            <a:ext cx="42291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Pannes</a:t>
            </a:r>
            <a:endParaRPr lang="en-US" sz="1397" dirty="0"/>
          </a:p>
        </p:txBody>
      </p:sp>
      <p:sp>
        <p:nvSpPr>
          <p:cNvPr id="9" name="Text 6"/>
          <p:cNvSpPr/>
          <p:nvPr/>
        </p:nvSpPr>
        <p:spPr>
          <a:xfrm>
            <a:off x="4486275" y="3502223"/>
            <a:ext cx="422910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Poutrelles longitudinales fixées sur les fermes pour supporter directement la couverture.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486275" y="4371975"/>
            <a:ext cx="42291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Lisses de Bardage</a:t>
            </a:r>
            <a:endParaRPr lang="en-US" sz="1397" dirty="0"/>
          </a:p>
        </p:txBody>
      </p:sp>
      <p:sp>
        <p:nvSpPr>
          <p:cNvPr id="11" name="Text 8"/>
          <p:cNvSpPr/>
          <p:nvPr/>
        </p:nvSpPr>
        <p:spPr>
          <a:xfrm>
            <a:off x="4486275" y="4702373"/>
            <a:ext cx="422910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Profilés horizontaux fixés aux poteaux pour le support et la fixation de l'enveloppe latérale.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57150"/>
            <a:ext cx="90297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" y="57150"/>
            <a:ext cx="3857625" cy="2148483"/>
          </a:xfrm>
          <a:prstGeom prst="rect">
            <a:avLst/>
          </a:prstGeom>
          <a:solidFill>
            <a:srgbClr val="404040"/>
          </a:solidFill>
          <a:ln/>
        </p:spPr>
      </p:sp>
      <p:sp>
        <p:nvSpPr>
          <p:cNvPr id="4" name="Text 1"/>
          <p:cNvSpPr/>
          <p:nvPr/>
        </p:nvSpPr>
        <p:spPr>
          <a:xfrm>
            <a:off x="485775" y="628650"/>
            <a:ext cx="342900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731" b="1" dirty="0">
                <a:solidFill>
                  <a:srgbClr val="FFD700"/>
                </a:solidFill>
              </a:rPr>
              <a:t>STABILITÉ</a:t>
            </a:r>
            <a:pPr algn="l" indent="0" marL="0">
              <a:lnSpc>
                <a:spcPts val="4100"/>
              </a:lnSpc>
              <a:buNone/>
            </a:pPr>
            <a:r>
              <a:rPr lang="en-US" sz="3731" b="1" dirty="0">
                <a:solidFill>
                  <a:srgbClr val="FFD700"/>
                </a:solidFill>
              </a:rPr>
              <a:t>
</a:t>
            </a:r>
            <a:pPr algn="l" indent="0" marL="0">
              <a:lnSpc>
                <a:spcPts val="4100"/>
              </a:lnSpc>
              <a:buNone/>
            </a:pPr>
            <a:r>
              <a:rPr lang="en-US" sz="3731" b="1" dirty="0">
                <a:solidFill>
                  <a:srgbClr val="FFD700"/>
                </a:solidFill>
              </a:rPr>
              <a:t>&amp; RIGIDITÉ</a:t>
            </a:r>
            <a:endParaRPr lang="en-US" sz="3731" dirty="0"/>
          </a:p>
        </p:txBody>
      </p:sp>
      <p:sp>
        <p:nvSpPr>
          <p:cNvPr id="5" name="Text 2"/>
          <p:cNvSpPr/>
          <p:nvPr/>
        </p:nvSpPr>
        <p:spPr>
          <a:xfrm>
            <a:off x="485775" y="1800225"/>
            <a:ext cx="342900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spc="2" kern="0" dirty="0">
                <a:solidFill>
                  <a:srgbClr val="FFFFFF"/>
                </a:solidFill>
              </a:rPr>
              <a:t>Systèmes de Contreventement</a:t>
            </a:r>
            <a:endParaRPr lang="en-US" sz="1269" dirty="0"/>
          </a:p>
        </p:txBody>
      </p:sp>
      <p:sp>
        <p:nvSpPr>
          <p:cNvPr id="6" name="Text 3"/>
          <p:cNvSpPr/>
          <p:nvPr/>
        </p:nvSpPr>
        <p:spPr>
          <a:xfrm>
            <a:off x="4400550" y="700088"/>
            <a:ext cx="2043113" cy="2518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95" b="1" dirty="0">
                <a:solidFill>
                  <a:srgbClr val="FFD700"/>
                </a:solidFill>
              </a:rPr>
              <a:t>Rôle Fondamental</a:t>
            </a:r>
            <a:endParaRPr lang="en-US" sz="1295" dirty="0"/>
          </a:p>
        </p:txBody>
      </p:sp>
      <p:sp>
        <p:nvSpPr>
          <p:cNvPr id="7" name="Text 4"/>
          <p:cNvSpPr/>
          <p:nvPr/>
        </p:nvSpPr>
        <p:spPr>
          <a:xfrm>
            <a:off x="4400550" y="980480"/>
            <a:ext cx="2043113" cy="10857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96" dirty="0">
                <a:solidFill>
                  <a:srgbClr val="FFFFFF"/>
                </a:solidFill>
              </a:rPr>
              <a:t>Assurer la rigidité de la structure face aux forces horizontales majeures telles que le vent, les séismes ou les ponts roulants.</a:t>
            </a:r>
            <a:endParaRPr lang="en-US" sz="996" dirty="0"/>
          </a:p>
        </p:txBody>
      </p:sp>
      <p:sp>
        <p:nvSpPr>
          <p:cNvPr id="8" name="Text 5"/>
          <p:cNvSpPr/>
          <p:nvPr/>
        </p:nvSpPr>
        <p:spPr>
          <a:xfrm>
            <a:off x="6729413" y="700088"/>
            <a:ext cx="2043113" cy="5036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95" b="1" dirty="0">
                <a:solidFill>
                  <a:srgbClr val="FFD700"/>
                </a:solidFill>
              </a:rPr>
              <a:t>Contreventement de Versant</a:t>
            </a:r>
            <a:endParaRPr lang="en-US" sz="1295" dirty="0"/>
          </a:p>
        </p:txBody>
      </p:sp>
      <p:sp>
        <p:nvSpPr>
          <p:cNvPr id="9" name="Text 6"/>
          <p:cNvSpPr/>
          <p:nvPr/>
        </p:nvSpPr>
        <p:spPr>
          <a:xfrm>
            <a:off x="6729413" y="1232297"/>
            <a:ext cx="2043113" cy="10857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96" dirty="0">
                <a:solidFill>
                  <a:srgbClr val="FFFFFF"/>
                </a:solidFill>
              </a:rPr>
              <a:t>Disposé dans le plan de la toiture, souvent sous forme de croix de Saint-André, pour stabiliser les fermes et transmettre les efforts.</a:t>
            </a:r>
            <a:endParaRPr lang="en-US" sz="996" dirty="0"/>
          </a:p>
        </p:txBody>
      </p:sp>
      <p:sp>
        <p:nvSpPr>
          <p:cNvPr id="10" name="Text 7"/>
          <p:cNvSpPr/>
          <p:nvPr/>
        </p:nvSpPr>
        <p:spPr>
          <a:xfrm>
            <a:off x="4400550" y="3208967"/>
            <a:ext cx="2043113" cy="5036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95" b="1" dirty="0">
                <a:solidFill>
                  <a:srgbClr val="FFD700"/>
                </a:solidFill>
              </a:rPr>
              <a:t>Contreventement de Long-pan</a:t>
            </a:r>
            <a:endParaRPr lang="en-US" sz="1295" dirty="0"/>
          </a:p>
        </p:txBody>
      </p:sp>
      <p:sp>
        <p:nvSpPr>
          <p:cNvPr id="11" name="Text 8"/>
          <p:cNvSpPr/>
          <p:nvPr/>
        </p:nvSpPr>
        <p:spPr>
          <a:xfrm>
            <a:off x="4400550" y="3741176"/>
            <a:ext cx="2043113" cy="868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96" dirty="0">
                <a:solidFill>
                  <a:srgbClr val="FFFFFF"/>
                </a:solidFill>
              </a:rPr>
              <a:t>Système vertical installé entre les poteaux de façade pour assurer la stabilité longitudinale du bâtiment.</a:t>
            </a:r>
            <a:endParaRPr lang="en-US" sz="996" dirty="0"/>
          </a:p>
        </p:txBody>
      </p:sp>
      <p:sp>
        <p:nvSpPr>
          <p:cNvPr id="12" name="Text 9"/>
          <p:cNvSpPr/>
          <p:nvPr/>
        </p:nvSpPr>
        <p:spPr>
          <a:xfrm>
            <a:off x="6729413" y="3208967"/>
            <a:ext cx="2043113" cy="2518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95" b="1" dirty="0">
                <a:solidFill>
                  <a:srgbClr val="FFD700"/>
                </a:solidFill>
              </a:rPr>
              <a:t>Poutre au Vent</a:t>
            </a:r>
            <a:endParaRPr lang="en-US" sz="1295" dirty="0"/>
          </a:p>
        </p:txBody>
      </p:sp>
      <p:sp>
        <p:nvSpPr>
          <p:cNvPr id="13" name="Text 10"/>
          <p:cNvSpPr/>
          <p:nvPr/>
        </p:nvSpPr>
        <p:spPr>
          <a:xfrm>
            <a:off x="6729413" y="3489359"/>
            <a:ext cx="2043113" cy="868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96" dirty="0">
                <a:solidFill>
                  <a:srgbClr val="FFFFFF"/>
                </a:solidFill>
              </a:rPr>
              <a:t>Treillis horizontal en pignon collectant les efforts de vent pour les diriger vers les contreventements verticaux.</a:t>
            </a:r>
            <a:endParaRPr lang="en-US" sz="996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714375"/>
            <a:ext cx="390464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4145" b="1" dirty="0">
                <a:solidFill>
                  <a:srgbClr val="FFD700"/>
                </a:solidFill>
              </a:rPr>
              <a:t>MATÉRIAUX</a:t>
            </a:r>
            <a:pPr algn="l" indent="0" marL="0">
              <a:lnSpc>
                <a:spcPts val="4100"/>
              </a:lnSpc>
              <a:buNone/>
            </a:pPr>
            <a:r>
              <a:rPr lang="en-US" sz="4145" b="1" dirty="0">
                <a:solidFill>
                  <a:srgbClr val="FFD700"/>
                </a:solidFill>
              </a:rPr>
              <a:t>
</a:t>
            </a:r>
            <a:pPr algn="l" indent="0" marL="0">
              <a:lnSpc>
                <a:spcPts val="4100"/>
              </a:lnSpc>
              <a:buNone/>
            </a:pPr>
            <a:r>
              <a:rPr lang="en-US" sz="4145" b="1" dirty="0">
                <a:solidFill>
                  <a:srgbClr val="FFD700"/>
                </a:solidFill>
              </a:rPr>
              <a:t>&amp; PROFILÉS</a:t>
            </a:r>
            <a:endParaRPr lang="en-US" sz="4145" dirty="0"/>
          </a:p>
        </p:txBody>
      </p:sp>
      <p:sp>
        <p:nvSpPr>
          <p:cNvPr id="4" name="Text 1"/>
          <p:cNvSpPr/>
          <p:nvPr/>
        </p:nvSpPr>
        <p:spPr>
          <a:xfrm>
            <a:off x="4810702" y="457200"/>
            <a:ext cx="390464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Nuances d'Acier</a:t>
            </a:r>
            <a:endParaRPr lang="en-US" sz="1193" dirty="0"/>
          </a:p>
        </p:txBody>
      </p:sp>
      <p:sp>
        <p:nvSpPr>
          <p:cNvPr id="5" name="Text 2"/>
          <p:cNvSpPr/>
          <p:nvPr/>
        </p:nvSpPr>
        <p:spPr>
          <a:xfrm>
            <a:off x="4810702" y="748308"/>
            <a:ext cx="390464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Utilisation standard des aciers S235, S275 et S355. Le chiffre indique la limite élastique minimale en MPa.</a:t>
            </a:r>
            <a:endParaRPr lang="en-US" sz="942" dirty="0"/>
          </a:p>
        </p:txBody>
      </p:sp>
      <p:sp>
        <p:nvSpPr>
          <p:cNvPr id="6" name="Text 3"/>
          <p:cNvSpPr/>
          <p:nvPr/>
        </p:nvSpPr>
        <p:spPr>
          <a:xfrm>
            <a:off x="4810702" y="1391245"/>
            <a:ext cx="390464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Profilés Laminés</a:t>
            </a:r>
            <a:endParaRPr lang="en-US" sz="1193" dirty="0"/>
          </a:p>
        </p:txBody>
      </p:sp>
      <p:sp>
        <p:nvSpPr>
          <p:cNvPr id="7" name="Text 4"/>
          <p:cNvSpPr/>
          <p:nvPr/>
        </p:nvSpPr>
        <p:spPr>
          <a:xfrm>
            <a:off x="4810702" y="1682353"/>
            <a:ext cx="390464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IPE pour les pannes et solives ; HEA/HEB pour les poteaux et éléments fortement sollicités.</a:t>
            </a:r>
            <a:endParaRPr lang="en-US" sz="942" dirty="0"/>
          </a:p>
        </p:txBody>
      </p:sp>
      <p:sp>
        <p:nvSpPr>
          <p:cNvPr id="8" name="Text 5"/>
          <p:cNvSpPr/>
          <p:nvPr/>
        </p:nvSpPr>
        <p:spPr>
          <a:xfrm>
            <a:off x="4810702" y="2325291"/>
            <a:ext cx="390464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Sections Creuses &amp; PRS</a:t>
            </a:r>
            <a:endParaRPr lang="en-US" sz="1193" dirty="0"/>
          </a:p>
        </p:txBody>
      </p:sp>
      <p:sp>
        <p:nvSpPr>
          <p:cNvPr id="9" name="Text 6"/>
          <p:cNvSpPr/>
          <p:nvPr/>
        </p:nvSpPr>
        <p:spPr>
          <a:xfrm>
            <a:off x="4810702" y="2616398"/>
            <a:ext cx="390464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Tubes RHS/CHS pour la torsion. Profilés Reconstitués Soudés (PRS) pour les portées exceptionnelles.</a:t>
            </a:r>
            <a:endParaRPr lang="en-US" sz="942" dirty="0"/>
          </a:p>
        </p:txBody>
      </p:sp>
      <p:sp>
        <p:nvSpPr>
          <p:cNvPr id="10" name="Shape 7"/>
          <p:cNvSpPr/>
          <p:nvPr/>
        </p:nvSpPr>
        <p:spPr>
          <a:xfrm>
            <a:off x="4810702" y="3173611"/>
            <a:ext cx="3286125" cy="1571625"/>
          </a:xfrm>
          <a:prstGeom prst="rect">
            <a:avLst/>
          </a:prstGeom>
          <a:solidFill>
            <a:srgbClr val="404040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702" y="3173611"/>
            <a:ext cx="3286125" cy="15716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57150"/>
            <a:ext cx="90297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" y="57150"/>
            <a:ext cx="4500563" cy="5143500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4" name="Text 1"/>
          <p:cNvSpPr/>
          <p:nvPr/>
        </p:nvSpPr>
        <p:spPr>
          <a:xfrm>
            <a:off x="485775" y="2529167"/>
            <a:ext cx="4071938" cy="1005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TECHNIQUES</a:t>
            </a:r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
</a:t>
            </a:r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1A1A1A"/>
                </a:solidFill>
              </a:rPr>
              <a:t>D'ASSEMBLAGE</a:t>
            </a:r>
            <a:endParaRPr lang="en-US" sz="3294" dirty="0"/>
          </a:p>
        </p:txBody>
      </p:sp>
      <p:sp>
        <p:nvSpPr>
          <p:cNvPr id="5" name="Text 2"/>
          <p:cNvSpPr/>
          <p:nvPr/>
        </p:nvSpPr>
        <p:spPr>
          <a:xfrm>
            <a:off x="4843463" y="858031"/>
            <a:ext cx="407193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Boulonnage</a:t>
            </a:r>
            <a:endParaRPr lang="en-US" sz="1193" dirty="0"/>
          </a:p>
        </p:txBody>
      </p:sp>
      <p:sp>
        <p:nvSpPr>
          <p:cNvPr id="6" name="Text 3"/>
          <p:cNvSpPr/>
          <p:nvPr/>
        </p:nvSpPr>
        <p:spPr>
          <a:xfrm>
            <a:off x="4843463" y="1220577"/>
            <a:ext cx="4071938" cy="3728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Méthode la plus courante sur site pour sa rapidité et sa facilité de contrôle (boulons HR - Haute Résistance).</a:t>
            </a:r>
            <a:endParaRPr lang="en-US" sz="942" dirty="0"/>
          </a:p>
        </p:txBody>
      </p:sp>
      <p:sp>
        <p:nvSpPr>
          <p:cNvPr id="7" name="Text 4"/>
          <p:cNvSpPr/>
          <p:nvPr/>
        </p:nvSpPr>
        <p:spPr>
          <a:xfrm>
            <a:off x="4843463" y="1936347"/>
            <a:ext cx="407193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Soudage</a:t>
            </a:r>
            <a:endParaRPr lang="en-US" sz="1193" dirty="0"/>
          </a:p>
        </p:txBody>
      </p:sp>
      <p:sp>
        <p:nvSpPr>
          <p:cNvPr id="8" name="Text 5"/>
          <p:cNvSpPr/>
          <p:nvPr/>
        </p:nvSpPr>
        <p:spPr>
          <a:xfrm>
            <a:off x="4843463" y="2298892"/>
            <a:ext cx="4071938" cy="3728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Principalement réalisé en atelier pour garantir une continuité parfaite entre les éléments structuraux.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4843463" y="3014663"/>
            <a:ext cx="407193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Platines et Goussets</a:t>
            </a:r>
            <a:endParaRPr lang="en-US" sz="1193" dirty="0"/>
          </a:p>
        </p:txBody>
      </p:sp>
      <p:sp>
        <p:nvSpPr>
          <p:cNvPr id="10" name="Text 7"/>
          <p:cNvSpPr/>
          <p:nvPr/>
        </p:nvSpPr>
        <p:spPr>
          <a:xfrm>
            <a:off x="4843463" y="3377208"/>
            <a:ext cx="4071938" cy="3728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Éléments de liaison intermédiaires permettant la transmission des efforts entre poutres et poteaux.</a:t>
            </a:r>
            <a:endParaRPr lang="en-US" sz="942" dirty="0"/>
          </a:p>
        </p:txBody>
      </p:sp>
      <p:sp>
        <p:nvSpPr>
          <p:cNvPr id="11" name="Text 8"/>
          <p:cNvSpPr/>
          <p:nvPr/>
        </p:nvSpPr>
        <p:spPr>
          <a:xfrm>
            <a:off x="4843463" y="4092978"/>
            <a:ext cx="407193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D700"/>
                </a:solidFill>
              </a:rPr>
              <a:t>Ancrage au Sol</a:t>
            </a:r>
            <a:endParaRPr lang="en-US" sz="1193" dirty="0"/>
          </a:p>
        </p:txBody>
      </p:sp>
      <p:sp>
        <p:nvSpPr>
          <p:cNvPr id="12" name="Text 9"/>
          <p:cNvSpPr/>
          <p:nvPr/>
        </p:nvSpPr>
        <p:spPr>
          <a:xfrm>
            <a:off x="4843463" y="4455523"/>
            <a:ext cx="4071938" cy="3728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Utilisation de tiges d'ancrage scellées dans le béton pour lier la structure métallique aux fondations.</a:t>
            </a:r>
            <a:endParaRPr lang="en-US" sz="942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30780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1141270"/>
            <a:ext cx="3571875" cy="925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731" b="1" dirty="0">
                <a:solidFill>
                  <a:srgbClr val="FFD700"/>
                </a:solidFill>
              </a:rPr>
              <a:t>NORMES &amp;</a:t>
            </a:r>
            <a:pPr algn="l" indent="0" marL="0">
              <a:lnSpc>
                <a:spcPts val="3600"/>
              </a:lnSpc>
              <a:buNone/>
            </a:pPr>
            <a:r>
              <a:rPr lang="en-US" sz="3731" b="1" dirty="0">
                <a:solidFill>
                  <a:srgbClr val="FFD700"/>
                </a:solidFill>
              </a:rPr>
              <a:t>
</a:t>
            </a:r>
            <a:pPr algn="l" indent="0" marL="0">
              <a:lnSpc>
                <a:spcPts val="3600"/>
              </a:lnSpc>
              <a:buNone/>
            </a:pPr>
            <a:r>
              <a:rPr lang="en-US" sz="3731" b="1" dirty="0">
                <a:solidFill>
                  <a:srgbClr val="FFD700"/>
                </a:solidFill>
              </a:rPr>
              <a:t>EUROCODE 3</a:t>
            </a:r>
            <a:endParaRPr lang="en-US" sz="3731" dirty="0"/>
          </a:p>
        </p:txBody>
      </p:sp>
      <p:sp>
        <p:nvSpPr>
          <p:cNvPr id="4" name="Text 1"/>
          <p:cNvSpPr/>
          <p:nvPr/>
        </p:nvSpPr>
        <p:spPr>
          <a:xfrm>
            <a:off x="4486275" y="771525"/>
            <a:ext cx="42291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Cadre Réglementaire</a:t>
            </a:r>
            <a:endParaRPr lang="en-US" sz="1397" dirty="0"/>
          </a:p>
        </p:txBody>
      </p:sp>
      <p:sp>
        <p:nvSpPr>
          <p:cNvPr id="5" name="Text 2"/>
          <p:cNvSpPr/>
          <p:nvPr/>
        </p:nvSpPr>
        <p:spPr>
          <a:xfrm>
            <a:off x="4486275" y="1101923"/>
            <a:ext cx="422910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L'EN 1993 (Eurocode 3) définit les règles de calcul pour les structures en acier en Europe, garantissant sécurité et uniformité.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4486275" y="2173486"/>
            <a:ext cx="42291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États Limites Ultimes (ELU)</a:t>
            </a:r>
            <a:endParaRPr lang="en-US" sz="1397" dirty="0"/>
          </a:p>
        </p:txBody>
      </p:sp>
      <p:sp>
        <p:nvSpPr>
          <p:cNvPr id="7" name="Text 4"/>
          <p:cNvSpPr/>
          <p:nvPr/>
        </p:nvSpPr>
        <p:spPr>
          <a:xfrm>
            <a:off x="4486275" y="2503884"/>
            <a:ext cx="422910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Vérification de la sécurité structurale : résistance des sections, stabilité au flambement et équilibre statique.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4486275" y="3361134"/>
            <a:ext cx="42291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États Limites de Service (ELS)</a:t>
            </a:r>
            <a:endParaRPr lang="en-US" sz="1397" dirty="0"/>
          </a:p>
        </p:txBody>
      </p:sp>
      <p:sp>
        <p:nvSpPr>
          <p:cNvPr id="9" name="Text 6"/>
          <p:cNvSpPr/>
          <p:nvPr/>
        </p:nvSpPr>
        <p:spPr>
          <a:xfrm>
            <a:off x="4486275" y="3691533"/>
            <a:ext cx="422910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Vérification du confort et de l'aspect : limitation des flèches (déformations) et contrôle des vibrations.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486275" y="4548783"/>
            <a:ext cx="42291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D700"/>
                </a:solidFill>
              </a:rPr>
              <a:t>Durabilité &amp; Fatigue</a:t>
            </a:r>
            <a:endParaRPr lang="en-US" sz="1397" dirty="0"/>
          </a:p>
        </p:txBody>
      </p:sp>
      <p:sp>
        <p:nvSpPr>
          <p:cNvPr id="11" name="Text 8"/>
          <p:cNvSpPr/>
          <p:nvPr/>
        </p:nvSpPr>
        <p:spPr>
          <a:xfrm>
            <a:off x="4486275" y="4879181"/>
            <a:ext cx="422910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Exigences strictes sur la protection contre la corrosion et la résistance aux charges cycliques répétées.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285750"/>
            <a:ext cx="9144000" cy="5840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077" b="1" dirty="0">
                <a:solidFill>
                  <a:srgbClr val="FFD700"/>
                </a:solidFill>
              </a:rPr>
              <a:t>PATHOLOGIES &amp; PROTECTION</a:t>
            </a:r>
            <a:endParaRPr lang="en-US" sz="3077" dirty="0"/>
          </a:p>
        </p:txBody>
      </p:sp>
      <p:sp>
        <p:nvSpPr>
          <p:cNvPr id="4" name="Shape 1"/>
          <p:cNvSpPr/>
          <p:nvPr/>
        </p:nvSpPr>
        <p:spPr>
          <a:xfrm>
            <a:off x="428625" y="1284089"/>
            <a:ext cx="4071938" cy="1858268"/>
          </a:xfrm>
          <a:prstGeom prst="rect">
            <a:avLst/>
          </a:prstGeom>
          <a:solidFill>
            <a:srgbClr val="40404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1987497"/>
            <a:ext cx="207168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D700"/>
                </a:solidFill>
              </a:rPr>
              <a:t>Corrosion</a:t>
            </a:r>
            <a:endParaRPr lang="en-US" sz="1090" dirty="0"/>
          </a:p>
        </p:txBody>
      </p:sp>
      <p:sp>
        <p:nvSpPr>
          <p:cNvPr id="6" name="Text 3"/>
          <p:cNvSpPr/>
          <p:nvPr/>
        </p:nvSpPr>
        <p:spPr>
          <a:xfrm>
            <a:off x="571500" y="2258960"/>
            <a:ext cx="2071688" cy="480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FFFFFF"/>
                </a:solidFill>
              </a:rPr>
              <a:t>Protection par peinture anticorrosion ou galvanisation à chaud pour les milieux agressifs.</a:t>
            </a:r>
            <a:endParaRPr lang="en-US" sz="834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3" y="1355973"/>
            <a:ext cx="1714500" cy="17145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4643438" y="1284089"/>
            <a:ext cx="4071938" cy="1858268"/>
          </a:xfrm>
          <a:prstGeom prst="rect">
            <a:avLst/>
          </a:prstGeom>
          <a:solidFill>
            <a:srgbClr val="404040"/>
          </a:solidFill>
          <a:ln/>
        </p:spPr>
      </p:sp>
      <p:sp>
        <p:nvSpPr>
          <p:cNvPr id="9" name="Text 5"/>
          <p:cNvSpPr/>
          <p:nvPr/>
        </p:nvSpPr>
        <p:spPr>
          <a:xfrm>
            <a:off x="4786313" y="1987497"/>
            <a:ext cx="207168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D700"/>
                </a:solidFill>
              </a:rPr>
              <a:t>Résistance au Feu</a:t>
            </a:r>
            <a:endParaRPr lang="en-US" sz="1090" dirty="0"/>
          </a:p>
        </p:txBody>
      </p:sp>
      <p:sp>
        <p:nvSpPr>
          <p:cNvPr id="10" name="Text 6"/>
          <p:cNvSpPr/>
          <p:nvPr/>
        </p:nvSpPr>
        <p:spPr>
          <a:xfrm>
            <a:off x="4786313" y="2258960"/>
            <a:ext cx="2071688" cy="480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FFFFFF"/>
                </a:solidFill>
              </a:rPr>
              <a:t>L'acier perd sa résistance à 550°C ; nécessite flocage ou peinture intumescente.</a:t>
            </a:r>
            <a:endParaRPr lang="en-US" sz="834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75" y="1355973"/>
            <a:ext cx="1714500" cy="1714500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428625" y="3285232"/>
            <a:ext cx="4071938" cy="1858268"/>
          </a:xfrm>
          <a:prstGeom prst="rect">
            <a:avLst/>
          </a:prstGeom>
          <a:solidFill>
            <a:srgbClr val="404040"/>
          </a:solidFill>
          <a:ln/>
        </p:spPr>
      </p:sp>
      <p:sp>
        <p:nvSpPr>
          <p:cNvPr id="13" name="Text 8"/>
          <p:cNvSpPr/>
          <p:nvPr/>
        </p:nvSpPr>
        <p:spPr>
          <a:xfrm>
            <a:off x="571500" y="3988640"/>
            <a:ext cx="207168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D700"/>
                </a:solidFill>
              </a:rPr>
              <a:t>Instabilités</a:t>
            </a:r>
            <a:endParaRPr lang="en-US" sz="1090" dirty="0"/>
          </a:p>
        </p:txBody>
      </p:sp>
      <p:sp>
        <p:nvSpPr>
          <p:cNvPr id="14" name="Text 9"/>
          <p:cNvSpPr/>
          <p:nvPr/>
        </p:nvSpPr>
        <p:spPr>
          <a:xfrm>
            <a:off x="571500" y="4260103"/>
            <a:ext cx="2071688" cy="480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FFFFFF"/>
                </a:solidFill>
              </a:rPr>
              <a:t>Phénomènes de flambement et de déversement à surveiller lors du dimensionnement.</a:t>
            </a:r>
            <a:endParaRPr lang="en-US" sz="834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63" y="3357116"/>
            <a:ext cx="1714500" cy="171450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4643438" y="3285232"/>
            <a:ext cx="4071938" cy="1858268"/>
          </a:xfrm>
          <a:prstGeom prst="rect">
            <a:avLst/>
          </a:prstGeom>
          <a:solidFill>
            <a:srgbClr val="404040"/>
          </a:solidFill>
          <a:ln/>
        </p:spPr>
      </p:sp>
      <p:sp>
        <p:nvSpPr>
          <p:cNvPr id="17" name="Text 11"/>
          <p:cNvSpPr/>
          <p:nvPr/>
        </p:nvSpPr>
        <p:spPr>
          <a:xfrm>
            <a:off x="4786313" y="3988640"/>
            <a:ext cx="207168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D700"/>
                </a:solidFill>
              </a:rPr>
              <a:t>Fatigue</a:t>
            </a:r>
            <a:endParaRPr lang="en-US" sz="1090" dirty="0"/>
          </a:p>
        </p:txBody>
      </p:sp>
      <p:sp>
        <p:nvSpPr>
          <p:cNvPr id="18" name="Text 12"/>
          <p:cNvSpPr/>
          <p:nvPr/>
        </p:nvSpPr>
        <p:spPr>
          <a:xfrm>
            <a:off x="4786313" y="4260103"/>
            <a:ext cx="2071688" cy="480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FFFFFF"/>
                </a:solidFill>
              </a:rPr>
              <a:t>Risque de rupture sous charges cycliques, crucial pour les ponts et structures de levage.</a:t>
            </a:r>
            <a:endParaRPr lang="en-US" sz="834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875" y="3357116"/>
            <a:ext cx="1714500" cy="1714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2026-02-16T17:36:05Z</dcterms:created>
  <dcterms:modified xsi:type="dcterms:W3CDTF">2026-02-16T17:36:05Z</dcterms:modified>
</cp:coreProperties>
</file>